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y="5715000" cx="9144000"/>
  <p:notesSz cx="6858000" cy="9144000"/>
  <p:embeddedFontLst>
    <p:embeddedFont>
      <p:font typeface="Comfortaa"/>
      <p:regular r:id="rId27"/>
      <p:bold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8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80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Comfortaa-bold.fntdata"/><Relationship Id="rId27" Type="http://schemas.openxmlformats.org/officeDocument/2006/relationships/font" Target="fonts/Comfortaa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686109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cddc9e496b_8_48:notes"/>
          <p:cNvSpPr/>
          <p:nvPr>
            <p:ph idx="2" type="sldImg"/>
          </p:nvPr>
        </p:nvSpPr>
        <p:spPr>
          <a:xfrm>
            <a:off x="686109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cddc9e496b_8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cf18db2285_0_44:notes"/>
          <p:cNvSpPr/>
          <p:nvPr>
            <p:ph idx="2" type="sldImg"/>
          </p:nvPr>
        </p:nvSpPr>
        <p:spPr>
          <a:xfrm>
            <a:off x="686109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cf18db2285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cd91c3a42e_0_9:notes"/>
          <p:cNvSpPr/>
          <p:nvPr>
            <p:ph idx="2" type="sldImg"/>
          </p:nvPr>
        </p:nvSpPr>
        <p:spPr>
          <a:xfrm>
            <a:off x="686109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cd91c3a42e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cd91c3a42e_0_27:notes"/>
          <p:cNvSpPr/>
          <p:nvPr>
            <p:ph idx="2" type="sldImg"/>
          </p:nvPr>
        </p:nvSpPr>
        <p:spPr>
          <a:xfrm>
            <a:off x="686109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cd91c3a42e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cddc9e496b_7_22:notes"/>
          <p:cNvSpPr/>
          <p:nvPr>
            <p:ph idx="2" type="sldImg"/>
          </p:nvPr>
        </p:nvSpPr>
        <p:spPr>
          <a:xfrm>
            <a:off x="686109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cddc9e496b_7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cd91c2ee29_1_20:notes"/>
          <p:cNvSpPr/>
          <p:nvPr>
            <p:ph idx="2" type="sldImg"/>
          </p:nvPr>
        </p:nvSpPr>
        <p:spPr>
          <a:xfrm>
            <a:off x="686109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cd91c2ee29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cd91c2ee29_1_35:notes"/>
          <p:cNvSpPr/>
          <p:nvPr>
            <p:ph idx="2" type="sldImg"/>
          </p:nvPr>
        </p:nvSpPr>
        <p:spPr>
          <a:xfrm>
            <a:off x="686109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cd91c2ee29_1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cddc9e496b_7_0:notes"/>
          <p:cNvSpPr/>
          <p:nvPr>
            <p:ph idx="2" type="sldImg"/>
          </p:nvPr>
        </p:nvSpPr>
        <p:spPr>
          <a:xfrm>
            <a:off x="686109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cddc9e496b_7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cddc9e496b_7_5:notes"/>
          <p:cNvSpPr/>
          <p:nvPr>
            <p:ph idx="2" type="sldImg"/>
          </p:nvPr>
        </p:nvSpPr>
        <p:spPr>
          <a:xfrm>
            <a:off x="686109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cddc9e496b_7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cddc9e496b_6_22:notes"/>
          <p:cNvSpPr/>
          <p:nvPr>
            <p:ph idx="2" type="sldImg"/>
          </p:nvPr>
        </p:nvSpPr>
        <p:spPr>
          <a:xfrm>
            <a:off x="686109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cddc9e496b_6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cddc9e496b_8_10:notes"/>
          <p:cNvSpPr/>
          <p:nvPr>
            <p:ph idx="2" type="sldImg"/>
          </p:nvPr>
        </p:nvSpPr>
        <p:spPr>
          <a:xfrm>
            <a:off x="686109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cddc9e496b_8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cc8378d459_0_0:notes"/>
          <p:cNvSpPr/>
          <p:nvPr>
            <p:ph idx="2" type="sldImg"/>
          </p:nvPr>
        </p:nvSpPr>
        <p:spPr>
          <a:xfrm>
            <a:off x="686109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cc8378d45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cddc9e496b_8_2:notes"/>
          <p:cNvSpPr/>
          <p:nvPr>
            <p:ph idx="2" type="sldImg"/>
          </p:nvPr>
        </p:nvSpPr>
        <p:spPr>
          <a:xfrm>
            <a:off x="686109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cddc9e496b_8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cddc9e496b_8_16:notes"/>
          <p:cNvSpPr/>
          <p:nvPr>
            <p:ph idx="2" type="sldImg"/>
          </p:nvPr>
        </p:nvSpPr>
        <p:spPr>
          <a:xfrm>
            <a:off x="686109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cddc9e496b_8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cd91c2ee29_1_40:notes"/>
          <p:cNvSpPr/>
          <p:nvPr>
            <p:ph idx="2" type="sldImg"/>
          </p:nvPr>
        </p:nvSpPr>
        <p:spPr>
          <a:xfrm>
            <a:off x="686109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cd91c2ee29_1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cd91c2ee29_1_30:notes"/>
          <p:cNvSpPr/>
          <p:nvPr>
            <p:ph idx="2" type="sldImg"/>
          </p:nvPr>
        </p:nvSpPr>
        <p:spPr>
          <a:xfrm>
            <a:off x="686109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cd91c2ee29_1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:notes"/>
          <p:cNvSpPr/>
          <p:nvPr>
            <p:ph idx="2" type="sldImg"/>
          </p:nvPr>
        </p:nvSpPr>
        <p:spPr>
          <a:xfrm>
            <a:off x="686109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cddc9e496b_8_22:notes"/>
          <p:cNvSpPr/>
          <p:nvPr>
            <p:ph idx="2" type="sldImg"/>
          </p:nvPr>
        </p:nvSpPr>
        <p:spPr>
          <a:xfrm>
            <a:off x="686109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cddc9e496b_8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cf18db2285_0_24:notes"/>
          <p:cNvSpPr/>
          <p:nvPr>
            <p:ph idx="2" type="sldImg"/>
          </p:nvPr>
        </p:nvSpPr>
        <p:spPr>
          <a:xfrm>
            <a:off x="686109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cf18db2285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cf18db2285_0_29:notes"/>
          <p:cNvSpPr/>
          <p:nvPr>
            <p:ph idx="2" type="sldImg"/>
          </p:nvPr>
        </p:nvSpPr>
        <p:spPr>
          <a:xfrm>
            <a:off x="686109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cf18db2285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7a2a09ce7f_1_17:notes"/>
          <p:cNvSpPr/>
          <p:nvPr>
            <p:ph idx="2" type="sldImg"/>
          </p:nvPr>
        </p:nvSpPr>
        <p:spPr>
          <a:xfrm>
            <a:off x="686109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7a2a09ce7f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827306"/>
            <a:ext cx="8520600" cy="228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3149028"/>
            <a:ext cx="8520600" cy="88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229028"/>
            <a:ext cx="8520600" cy="218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502472"/>
            <a:ext cx="8520600" cy="144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389833"/>
            <a:ext cx="8520600" cy="93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94472"/>
            <a:ext cx="8520600" cy="63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280528"/>
            <a:ext cx="8520600" cy="37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94472"/>
            <a:ext cx="8520600" cy="63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280528"/>
            <a:ext cx="3999900" cy="37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280528"/>
            <a:ext cx="3999900" cy="37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94472"/>
            <a:ext cx="8520600" cy="63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617333"/>
            <a:ext cx="2808000" cy="83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544000"/>
            <a:ext cx="2808000" cy="353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500167"/>
            <a:ext cx="6367800" cy="454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39"/>
            <a:ext cx="4572000" cy="5715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370194"/>
            <a:ext cx="4045200" cy="164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3114528"/>
            <a:ext cx="4045200" cy="13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804528"/>
            <a:ext cx="3837000" cy="410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700639"/>
            <a:ext cx="5998800" cy="67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94472"/>
            <a:ext cx="8520600" cy="6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80528"/>
            <a:ext cx="8520600" cy="37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1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Relationship Id="rId4" Type="http://schemas.openxmlformats.org/officeDocument/2006/relationships/hyperlink" Target="http://www.youtube.com/watch?v=GEcNIF5ywpQ" TargetMode="External"/><Relationship Id="rId5" Type="http://schemas.openxmlformats.org/officeDocument/2006/relationships/image" Target="../media/image4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Relationship Id="rId4" Type="http://schemas.openxmlformats.org/officeDocument/2006/relationships/image" Target="../media/image16.png"/><Relationship Id="rId5" Type="http://schemas.openxmlformats.org/officeDocument/2006/relationships/image" Target="../media/image1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.png"/><Relationship Id="rId4" Type="http://schemas.openxmlformats.org/officeDocument/2006/relationships/image" Target="../media/image12.gif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.png"/><Relationship Id="rId4" Type="http://schemas.openxmlformats.org/officeDocument/2006/relationships/image" Target="../media/image11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19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.png"/><Relationship Id="rId4" Type="http://schemas.openxmlformats.org/officeDocument/2006/relationships/image" Target="../media/image7.gif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.png"/><Relationship Id="rId4" Type="http://schemas.openxmlformats.org/officeDocument/2006/relationships/image" Target="../media/image10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2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13.gif"/><Relationship Id="rId5" Type="http://schemas.openxmlformats.org/officeDocument/2006/relationships/image" Target="../media/image17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jpg"/><Relationship Id="rId4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 rotWithShape="1">
          <a:blip r:embed="rId3">
            <a:alphaModFix/>
          </a:blip>
          <a:srcRect b="0" l="14489" r="14482" t="0"/>
          <a:stretch/>
        </p:blipFill>
        <p:spPr>
          <a:xfrm>
            <a:off x="0" y="0"/>
            <a:ext cx="9143998" cy="571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6850" y="3446875"/>
            <a:ext cx="1330650" cy="1405451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/>
          <p:nvPr/>
        </p:nvSpPr>
        <p:spPr>
          <a:xfrm>
            <a:off x="135300" y="1100800"/>
            <a:ext cx="88734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400">
                <a:solidFill>
                  <a:srgbClr val="FFFFFF"/>
                </a:solidFill>
              </a:rPr>
              <a:t>SIREN </a:t>
            </a:r>
            <a:endParaRPr sz="74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>
                <a:solidFill>
                  <a:srgbClr val="FFFFFF"/>
                </a:solidFill>
              </a:rPr>
              <a:t>Kraken RoboTradeAssistant </a:t>
            </a:r>
            <a:endParaRPr sz="52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6" name="Google Shape;336;p22"/>
          <p:cNvPicPr preferRelativeResize="0"/>
          <p:nvPr/>
        </p:nvPicPr>
        <p:blipFill rotWithShape="1">
          <a:blip r:embed="rId3">
            <a:alphaModFix/>
          </a:blip>
          <a:srcRect b="0" l="0" r="28977" t="0"/>
          <a:stretch/>
        </p:blipFill>
        <p:spPr>
          <a:xfrm>
            <a:off x="0" y="0"/>
            <a:ext cx="9143998" cy="5715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7" name="Google Shape;337;p22"/>
          <p:cNvGrpSpPr/>
          <p:nvPr/>
        </p:nvGrpSpPr>
        <p:grpSpPr>
          <a:xfrm>
            <a:off x="226888" y="317975"/>
            <a:ext cx="4670113" cy="5079050"/>
            <a:chOff x="2236938" y="317975"/>
            <a:chExt cx="4670113" cy="5079050"/>
          </a:xfrm>
        </p:grpSpPr>
        <p:sp>
          <p:nvSpPr>
            <p:cNvPr id="338" name="Google Shape;338;p22"/>
            <p:cNvSpPr/>
            <p:nvPr/>
          </p:nvSpPr>
          <p:spPr>
            <a:xfrm>
              <a:off x="5752350" y="3184187"/>
              <a:ext cx="1154700" cy="455400"/>
            </a:xfrm>
            <a:prstGeom prst="rect">
              <a:avLst/>
            </a:prstGeom>
            <a:solidFill>
              <a:srgbClr val="0A0E57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22"/>
            <p:cNvSpPr txBox="1"/>
            <p:nvPr/>
          </p:nvSpPr>
          <p:spPr>
            <a:xfrm>
              <a:off x="5752350" y="3247562"/>
              <a:ext cx="11547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lt1"/>
                  </a:solidFill>
                  <a:latin typeface="Comfortaa"/>
                  <a:ea typeface="Comfortaa"/>
                  <a:cs typeface="Comfortaa"/>
                  <a:sym typeface="Comfortaa"/>
                </a:rPr>
                <a:t>DISPLAY PRICE</a:t>
              </a:r>
              <a:endParaRPr sz="1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endParaRPr>
            </a:p>
          </p:txBody>
        </p:sp>
        <p:cxnSp>
          <p:nvCxnSpPr>
            <p:cNvPr id="340" name="Google Shape;340;p22"/>
            <p:cNvCxnSpPr/>
            <p:nvPr/>
          </p:nvCxnSpPr>
          <p:spPr>
            <a:xfrm flipH="1" rot="10800000">
              <a:off x="5493150" y="3412038"/>
              <a:ext cx="157800" cy="18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41" name="Google Shape;341;p22"/>
            <p:cNvSpPr/>
            <p:nvPr/>
          </p:nvSpPr>
          <p:spPr>
            <a:xfrm>
              <a:off x="4099488" y="3136800"/>
              <a:ext cx="1387800" cy="554100"/>
            </a:xfrm>
            <a:prstGeom prst="roundRect">
              <a:avLst>
                <a:gd fmla="val 16667" name="adj"/>
              </a:avLst>
            </a:prstGeom>
            <a:solidFill>
              <a:srgbClr val="75468A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42" name="Google Shape;342;p22"/>
            <p:cNvCxnSpPr/>
            <p:nvPr/>
          </p:nvCxnSpPr>
          <p:spPr>
            <a:xfrm>
              <a:off x="5643925" y="2958750"/>
              <a:ext cx="0" cy="9102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43" name="Google Shape;343;p22"/>
            <p:cNvCxnSpPr/>
            <p:nvPr/>
          </p:nvCxnSpPr>
          <p:spPr>
            <a:xfrm>
              <a:off x="5639950" y="2964838"/>
              <a:ext cx="2466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44" name="Google Shape;344;p22"/>
            <p:cNvCxnSpPr/>
            <p:nvPr/>
          </p:nvCxnSpPr>
          <p:spPr>
            <a:xfrm>
              <a:off x="5633550" y="3868947"/>
              <a:ext cx="2466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45" name="Google Shape;345;p22"/>
            <p:cNvSpPr txBox="1"/>
            <p:nvPr/>
          </p:nvSpPr>
          <p:spPr>
            <a:xfrm>
              <a:off x="4099488" y="3158025"/>
              <a:ext cx="13878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chemeClr val="lt1"/>
                  </a:solidFill>
                  <a:latin typeface="Comfortaa"/>
                  <a:ea typeface="Comfortaa"/>
                  <a:cs typeface="Comfortaa"/>
                  <a:sym typeface="Comfortaa"/>
                </a:rPr>
                <a:t>NOTE: Linked token to exchange.</a:t>
              </a:r>
              <a:endParaRPr sz="8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endParaRPr>
            </a:p>
          </p:txBody>
        </p:sp>
        <p:sp>
          <p:nvSpPr>
            <p:cNvPr id="346" name="Google Shape;346;p22"/>
            <p:cNvSpPr/>
            <p:nvPr/>
          </p:nvSpPr>
          <p:spPr>
            <a:xfrm>
              <a:off x="2236963" y="317975"/>
              <a:ext cx="1154700" cy="461700"/>
            </a:xfrm>
            <a:prstGeom prst="rect">
              <a:avLst/>
            </a:prstGeom>
            <a:solidFill>
              <a:srgbClr val="0A0E57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22"/>
            <p:cNvSpPr txBox="1"/>
            <p:nvPr/>
          </p:nvSpPr>
          <p:spPr>
            <a:xfrm>
              <a:off x="2236938" y="371833"/>
              <a:ext cx="11547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lt1"/>
                  </a:solidFill>
                  <a:latin typeface="Comfortaa"/>
                  <a:ea typeface="Comfortaa"/>
                  <a:cs typeface="Comfortaa"/>
                  <a:sym typeface="Comfortaa"/>
                </a:rPr>
                <a:t>FETCH PRICE</a:t>
              </a:r>
              <a:endParaRPr sz="1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endParaRPr>
            </a:p>
          </p:txBody>
        </p:sp>
        <p:sp>
          <p:nvSpPr>
            <p:cNvPr id="348" name="Google Shape;348;p22"/>
            <p:cNvSpPr/>
            <p:nvPr/>
          </p:nvSpPr>
          <p:spPr>
            <a:xfrm>
              <a:off x="2236963" y="1005076"/>
              <a:ext cx="1154700" cy="461700"/>
            </a:xfrm>
            <a:prstGeom prst="rect">
              <a:avLst/>
            </a:prstGeom>
            <a:solidFill>
              <a:srgbClr val="0A0E57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22"/>
            <p:cNvSpPr txBox="1"/>
            <p:nvPr/>
          </p:nvSpPr>
          <p:spPr>
            <a:xfrm>
              <a:off x="2236963" y="989625"/>
              <a:ext cx="11547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lt1"/>
                  </a:solidFill>
                  <a:latin typeface="Comfortaa"/>
                  <a:ea typeface="Comfortaa"/>
                  <a:cs typeface="Comfortaa"/>
                  <a:sym typeface="Comfortaa"/>
                </a:rPr>
                <a:t>REAL TIME COIN PRICE</a:t>
              </a:r>
              <a:endParaRPr sz="1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endParaRPr>
            </a:p>
          </p:txBody>
        </p:sp>
        <p:sp>
          <p:nvSpPr>
            <p:cNvPr id="350" name="Google Shape;350;p22"/>
            <p:cNvSpPr/>
            <p:nvPr/>
          </p:nvSpPr>
          <p:spPr>
            <a:xfrm>
              <a:off x="2956988" y="1692175"/>
              <a:ext cx="862200" cy="354000"/>
            </a:xfrm>
            <a:prstGeom prst="ellipse">
              <a:avLst/>
            </a:prstGeom>
            <a:solidFill>
              <a:srgbClr val="22658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22"/>
            <p:cNvSpPr/>
            <p:nvPr/>
          </p:nvSpPr>
          <p:spPr>
            <a:xfrm>
              <a:off x="2956988" y="2160050"/>
              <a:ext cx="862200" cy="354000"/>
            </a:xfrm>
            <a:prstGeom prst="ellipse">
              <a:avLst/>
            </a:prstGeom>
            <a:solidFill>
              <a:srgbClr val="22658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22"/>
            <p:cNvSpPr/>
            <p:nvPr/>
          </p:nvSpPr>
          <p:spPr>
            <a:xfrm>
              <a:off x="2956988" y="2627925"/>
              <a:ext cx="862200" cy="354000"/>
            </a:xfrm>
            <a:prstGeom prst="ellipse">
              <a:avLst/>
            </a:prstGeom>
            <a:solidFill>
              <a:srgbClr val="22658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22"/>
            <p:cNvSpPr/>
            <p:nvPr/>
          </p:nvSpPr>
          <p:spPr>
            <a:xfrm>
              <a:off x="2956988" y="3095800"/>
              <a:ext cx="862200" cy="354000"/>
            </a:xfrm>
            <a:prstGeom prst="ellipse">
              <a:avLst/>
            </a:prstGeom>
            <a:solidFill>
              <a:srgbClr val="22658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22"/>
            <p:cNvSpPr/>
            <p:nvPr/>
          </p:nvSpPr>
          <p:spPr>
            <a:xfrm>
              <a:off x="2956988" y="3529875"/>
              <a:ext cx="862200" cy="354000"/>
            </a:xfrm>
            <a:prstGeom prst="ellipse">
              <a:avLst/>
            </a:prstGeom>
            <a:solidFill>
              <a:srgbClr val="22658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22"/>
            <p:cNvSpPr/>
            <p:nvPr/>
          </p:nvSpPr>
          <p:spPr>
            <a:xfrm>
              <a:off x="2956988" y="3997750"/>
              <a:ext cx="862200" cy="354000"/>
            </a:xfrm>
            <a:prstGeom prst="ellipse">
              <a:avLst/>
            </a:prstGeom>
            <a:solidFill>
              <a:srgbClr val="22658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22"/>
            <p:cNvSpPr/>
            <p:nvPr/>
          </p:nvSpPr>
          <p:spPr>
            <a:xfrm>
              <a:off x="2956988" y="4465625"/>
              <a:ext cx="862200" cy="354000"/>
            </a:xfrm>
            <a:prstGeom prst="ellipse">
              <a:avLst/>
            </a:prstGeom>
            <a:solidFill>
              <a:srgbClr val="22658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22"/>
            <p:cNvSpPr/>
            <p:nvPr/>
          </p:nvSpPr>
          <p:spPr>
            <a:xfrm>
              <a:off x="2956988" y="4933500"/>
              <a:ext cx="862200" cy="354000"/>
            </a:xfrm>
            <a:prstGeom prst="ellipse">
              <a:avLst/>
            </a:prstGeom>
            <a:solidFill>
              <a:srgbClr val="22658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58" name="Google Shape;358;p22"/>
            <p:cNvCxnSpPr>
              <a:stCxn id="348" idx="2"/>
            </p:cNvCxnSpPr>
            <p:nvPr/>
          </p:nvCxnSpPr>
          <p:spPr>
            <a:xfrm>
              <a:off x="2814313" y="1466776"/>
              <a:ext cx="0" cy="36429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59" name="Google Shape;359;p22"/>
            <p:cNvCxnSpPr/>
            <p:nvPr/>
          </p:nvCxnSpPr>
          <p:spPr>
            <a:xfrm rot="10800000">
              <a:off x="2817488" y="1866350"/>
              <a:ext cx="1395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60" name="Google Shape;360;p22"/>
            <p:cNvSpPr/>
            <p:nvPr/>
          </p:nvSpPr>
          <p:spPr>
            <a:xfrm>
              <a:off x="2774388" y="1829275"/>
              <a:ext cx="79800" cy="798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61" name="Google Shape;361;p22"/>
            <p:cNvCxnSpPr/>
            <p:nvPr/>
          </p:nvCxnSpPr>
          <p:spPr>
            <a:xfrm rot="10800000">
              <a:off x="2817488" y="2334225"/>
              <a:ext cx="1395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62" name="Google Shape;362;p22"/>
            <p:cNvSpPr/>
            <p:nvPr/>
          </p:nvSpPr>
          <p:spPr>
            <a:xfrm>
              <a:off x="2774388" y="2297150"/>
              <a:ext cx="79800" cy="798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63" name="Google Shape;363;p22"/>
            <p:cNvCxnSpPr/>
            <p:nvPr/>
          </p:nvCxnSpPr>
          <p:spPr>
            <a:xfrm rot="10800000">
              <a:off x="2817488" y="2802100"/>
              <a:ext cx="1395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64" name="Google Shape;364;p22"/>
            <p:cNvSpPr/>
            <p:nvPr/>
          </p:nvSpPr>
          <p:spPr>
            <a:xfrm>
              <a:off x="2774388" y="2765025"/>
              <a:ext cx="79800" cy="798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65" name="Google Shape;365;p22"/>
            <p:cNvCxnSpPr/>
            <p:nvPr/>
          </p:nvCxnSpPr>
          <p:spPr>
            <a:xfrm rot="10800000">
              <a:off x="2817488" y="3269975"/>
              <a:ext cx="1395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66" name="Google Shape;366;p22"/>
            <p:cNvSpPr/>
            <p:nvPr/>
          </p:nvSpPr>
          <p:spPr>
            <a:xfrm>
              <a:off x="2774388" y="3232900"/>
              <a:ext cx="79800" cy="798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67" name="Google Shape;367;p22"/>
            <p:cNvCxnSpPr/>
            <p:nvPr/>
          </p:nvCxnSpPr>
          <p:spPr>
            <a:xfrm rot="10800000">
              <a:off x="2817488" y="3697625"/>
              <a:ext cx="1395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68" name="Google Shape;368;p22"/>
            <p:cNvSpPr/>
            <p:nvPr/>
          </p:nvSpPr>
          <p:spPr>
            <a:xfrm>
              <a:off x="2774388" y="3660550"/>
              <a:ext cx="79800" cy="798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69" name="Google Shape;369;p22"/>
            <p:cNvCxnSpPr/>
            <p:nvPr/>
          </p:nvCxnSpPr>
          <p:spPr>
            <a:xfrm rot="10800000">
              <a:off x="2817488" y="4168000"/>
              <a:ext cx="1395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70" name="Google Shape;370;p22"/>
            <p:cNvSpPr/>
            <p:nvPr/>
          </p:nvSpPr>
          <p:spPr>
            <a:xfrm>
              <a:off x="2774388" y="4130925"/>
              <a:ext cx="79800" cy="798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71" name="Google Shape;371;p22"/>
            <p:cNvCxnSpPr/>
            <p:nvPr/>
          </p:nvCxnSpPr>
          <p:spPr>
            <a:xfrm rot="10800000">
              <a:off x="2817488" y="5108750"/>
              <a:ext cx="1395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72" name="Google Shape;372;p22"/>
            <p:cNvSpPr/>
            <p:nvPr/>
          </p:nvSpPr>
          <p:spPr>
            <a:xfrm>
              <a:off x="2774388" y="5071675"/>
              <a:ext cx="79800" cy="798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73" name="Google Shape;373;p22"/>
            <p:cNvCxnSpPr/>
            <p:nvPr/>
          </p:nvCxnSpPr>
          <p:spPr>
            <a:xfrm rot="10800000">
              <a:off x="2817488" y="4638375"/>
              <a:ext cx="1395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74" name="Google Shape;374;p22"/>
            <p:cNvSpPr/>
            <p:nvPr/>
          </p:nvSpPr>
          <p:spPr>
            <a:xfrm>
              <a:off x="2774388" y="4601300"/>
              <a:ext cx="79800" cy="798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75" name="Google Shape;375;p22"/>
            <p:cNvCxnSpPr/>
            <p:nvPr/>
          </p:nvCxnSpPr>
          <p:spPr>
            <a:xfrm>
              <a:off x="3959338" y="1637125"/>
              <a:ext cx="0" cy="37599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76" name="Google Shape;376;p22"/>
            <p:cNvCxnSpPr/>
            <p:nvPr/>
          </p:nvCxnSpPr>
          <p:spPr>
            <a:xfrm>
              <a:off x="3719138" y="1643213"/>
              <a:ext cx="2466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77" name="Google Shape;377;p22"/>
            <p:cNvCxnSpPr/>
            <p:nvPr/>
          </p:nvCxnSpPr>
          <p:spPr>
            <a:xfrm>
              <a:off x="3712738" y="5397013"/>
              <a:ext cx="2466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78" name="Google Shape;378;p22"/>
            <p:cNvCxnSpPr/>
            <p:nvPr/>
          </p:nvCxnSpPr>
          <p:spPr>
            <a:xfrm>
              <a:off x="3959338" y="3406100"/>
              <a:ext cx="1344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79" name="Google Shape;379;p22"/>
            <p:cNvCxnSpPr>
              <a:endCxn id="348" idx="0"/>
            </p:cNvCxnSpPr>
            <p:nvPr/>
          </p:nvCxnSpPr>
          <p:spPr>
            <a:xfrm>
              <a:off x="2814313" y="780676"/>
              <a:ext cx="0" cy="2244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80" name="Google Shape;380;p22"/>
            <p:cNvSpPr txBox="1"/>
            <p:nvPr/>
          </p:nvSpPr>
          <p:spPr>
            <a:xfrm>
              <a:off x="2956988" y="1695700"/>
              <a:ext cx="8622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chemeClr val="lt1"/>
                  </a:solidFill>
                  <a:latin typeface="Comfortaa"/>
                  <a:ea typeface="Comfortaa"/>
                  <a:cs typeface="Comfortaa"/>
                  <a:sym typeface="Comfortaa"/>
                </a:rPr>
                <a:t>BITCOIN</a:t>
              </a:r>
              <a:endParaRPr sz="9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endParaRPr>
            </a:p>
          </p:txBody>
        </p:sp>
        <p:sp>
          <p:nvSpPr>
            <p:cNvPr id="381" name="Google Shape;381;p22"/>
            <p:cNvSpPr txBox="1"/>
            <p:nvPr/>
          </p:nvSpPr>
          <p:spPr>
            <a:xfrm>
              <a:off x="2926238" y="2175500"/>
              <a:ext cx="9237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chemeClr val="lt1"/>
                  </a:solidFill>
                  <a:latin typeface="Comfortaa"/>
                  <a:ea typeface="Comfortaa"/>
                  <a:cs typeface="Comfortaa"/>
                  <a:sym typeface="Comfortaa"/>
                </a:rPr>
                <a:t>ETHEREUM</a:t>
              </a:r>
              <a:endParaRPr sz="9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endParaRPr>
            </a:p>
          </p:txBody>
        </p:sp>
        <p:sp>
          <p:nvSpPr>
            <p:cNvPr id="382" name="Google Shape;382;p22"/>
            <p:cNvSpPr txBox="1"/>
            <p:nvPr/>
          </p:nvSpPr>
          <p:spPr>
            <a:xfrm>
              <a:off x="2956988" y="2635650"/>
              <a:ext cx="8622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chemeClr val="lt1"/>
                  </a:solidFill>
                  <a:latin typeface="Comfortaa"/>
                  <a:ea typeface="Comfortaa"/>
                  <a:cs typeface="Comfortaa"/>
                  <a:sym typeface="Comfortaa"/>
                </a:rPr>
                <a:t>RIPPLE</a:t>
              </a:r>
              <a:endParaRPr sz="8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endParaRPr>
            </a:p>
          </p:txBody>
        </p:sp>
        <p:sp>
          <p:nvSpPr>
            <p:cNvPr id="383" name="Google Shape;383;p22"/>
            <p:cNvSpPr txBox="1"/>
            <p:nvPr/>
          </p:nvSpPr>
          <p:spPr>
            <a:xfrm>
              <a:off x="2956988" y="3111250"/>
              <a:ext cx="8622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chemeClr val="lt1"/>
                  </a:solidFill>
                  <a:latin typeface="Comfortaa"/>
                  <a:ea typeface="Comfortaa"/>
                  <a:cs typeface="Comfortaa"/>
                  <a:sym typeface="Comfortaa"/>
                </a:rPr>
                <a:t>CARDANO</a:t>
              </a:r>
              <a:endParaRPr sz="9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endParaRPr>
            </a:p>
          </p:txBody>
        </p:sp>
        <p:sp>
          <p:nvSpPr>
            <p:cNvPr id="384" name="Google Shape;384;p22"/>
            <p:cNvSpPr txBox="1"/>
            <p:nvPr/>
          </p:nvSpPr>
          <p:spPr>
            <a:xfrm>
              <a:off x="2956988" y="3538900"/>
              <a:ext cx="8622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chemeClr val="lt1"/>
                  </a:solidFill>
                  <a:latin typeface="Comfortaa"/>
                  <a:ea typeface="Comfortaa"/>
                  <a:cs typeface="Comfortaa"/>
                  <a:sym typeface="Comfortaa"/>
                </a:rPr>
                <a:t>FILECOIN</a:t>
              </a:r>
              <a:endParaRPr sz="9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endParaRPr>
            </a:p>
          </p:txBody>
        </p:sp>
        <p:sp>
          <p:nvSpPr>
            <p:cNvPr id="385" name="Google Shape;385;p22"/>
            <p:cNvSpPr txBox="1"/>
            <p:nvPr/>
          </p:nvSpPr>
          <p:spPr>
            <a:xfrm>
              <a:off x="2956963" y="4013200"/>
              <a:ext cx="8622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chemeClr val="lt1"/>
                  </a:solidFill>
                  <a:latin typeface="Comfortaa"/>
                  <a:ea typeface="Comfortaa"/>
                  <a:cs typeface="Comfortaa"/>
                  <a:sym typeface="Comfortaa"/>
                </a:rPr>
                <a:t>POLKADOT</a:t>
              </a:r>
              <a:endParaRPr sz="9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endParaRPr>
            </a:p>
          </p:txBody>
        </p:sp>
        <p:sp>
          <p:nvSpPr>
            <p:cNvPr id="386" name="Google Shape;386;p22"/>
            <p:cNvSpPr txBox="1"/>
            <p:nvPr/>
          </p:nvSpPr>
          <p:spPr>
            <a:xfrm>
              <a:off x="2956988" y="4473350"/>
              <a:ext cx="8622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chemeClr val="lt1"/>
                  </a:solidFill>
                  <a:latin typeface="Comfortaa"/>
                  <a:ea typeface="Comfortaa"/>
                  <a:cs typeface="Comfortaa"/>
                  <a:sym typeface="Comfortaa"/>
                </a:rPr>
                <a:t>LITECOIN</a:t>
              </a:r>
              <a:endParaRPr sz="9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endParaRPr>
            </a:p>
          </p:txBody>
        </p:sp>
        <p:sp>
          <p:nvSpPr>
            <p:cNvPr id="387" name="Google Shape;387;p22"/>
            <p:cNvSpPr txBox="1"/>
            <p:nvPr/>
          </p:nvSpPr>
          <p:spPr>
            <a:xfrm>
              <a:off x="2956988" y="4948950"/>
              <a:ext cx="8622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chemeClr val="lt1"/>
                  </a:solidFill>
                  <a:latin typeface="Comfortaa"/>
                  <a:ea typeface="Comfortaa"/>
                  <a:cs typeface="Comfortaa"/>
                  <a:sym typeface="Comfortaa"/>
                </a:rPr>
                <a:t>CHAINLINK</a:t>
              </a:r>
              <a:endParaRPr sz="9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endParaRPr>
            </a:p>
          </p:txBody>
        </p:sp>
      </p:grpSp>
      <p:pic>
        <p:nvPicPr>
          <p:cNvPr id="388" name="Google Shape;388;p22"/>
          <p:cNvPicPr preferRelativeResize="0"/>
          <p:nvPr/>
        </p:nvPicPr>
        <p:blipFill rotWithShape="1">
          <a:blip r:embed="rId4">
            <a:alphaModFix/>
          </a:blip>
          <a:srcRect b="11464" l="7900" r="1601" t="6238"/>
          <a:stretch/>
        </p:blipFill>
        <p:spPr>
          <a:xfrm rot="3">
            <a:off x="2592077" y="80602"/>
            <a:ext cx="3959851" cy="27768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23"/>
          <p:cNvSpPr txBox="1"/>
          <p:nvPr>
            <p:ph type="title"/>
          </p:nvPr>
        </p:nvSpPr>
        <p:spPr>
          <a:xfrm>
            <a:off x="311700" y="494472"/>
            <a:ext cx="8520600" cy="63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p23"/>
          <p:cNvSpPr txBox="1"/>
          <p:nvPr>
            <p:ph idx="1" type="body"/>
          </p:nvPr>
        </p:nvSpPr>
        <p:spPr>
          <a:xfrm>
            <a:off x="311700" y="1280528"/>
            <a:ext cx="8520600" cy="37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95" name="Google Shape;395;p23"/>
          <p:cNvPicPr preferRelativeResize="0"/>
          <p:nvPr/>
        </p:nvPicPr>
        <p:blipFill rotWithShape="1">
          <a:blip r:embed="rId3">
            <a:alphaModFix/>
          </a:blip>
          <a:srcRect b="0" l="14489" r="14482" t="0"/>
          <a:stretch/>
        </p:blipFill>
        <p:spPr>
          <a:xfrm>
            <a:off x="0" y="0"/>
            <a:ext cx="9143998" cy="5715000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p23"/>
          <p:cNvSpPr txBox="1"/>
          <p:nvPr/>
        </p:nvSpPr>
        <p:spPr>
          <a:xfrm>
            <a:off x="-656125" y="3119000"/>
            <a:ext cx="7337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97" name="Google Shape;397;p23" title="SirenTest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81745" y="164800"/>
            <a:ext cx="7180525" cy="538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24"/>
          <p:cNvSpPr txBox="1"/>
          <p:nvPr>
            <p:ph type="title"/>
          </p:nvPr>
        </p:nvSpPr>
        <p:spPr>
          <a:xfrm>
            <a:off x="311700" y="494472"/>
            <a:ext cx="8520600" cy="63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p24"/>
          <p:cNvSpPr txBox="1"/>
          <p:nvPr>
            <p:ph idx="1" type="body"/>
          </p:nvPr>
        </p:nvSpPr>
        <p:spPr>
          <a:xfrm>
            <a:off x="311700" y="1280528"/>
            <a:ext cx="8520600" cy="37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04" name="Google Shape;404;p24"/>
          <p:cNvPicPr preferRelativeResize="0"/>
          <p:nvPr/>
        </p:nvPicPr>
        <p:blipFill rotWithShape="1">
          <a:blip r:embed="rId3">
            <a:alphaModFix/>
          </a:blip>
          <a:srcRect b="0" l="14489" r="14482" t="0"/>
          <a:stretch/>
        </p:blipFill>
        <p:spPr>
          <a:xfrm>
            <a:off x="0" y="0"/>
            <a:ext cx="9143998" cy="5715000"/>
          </a:xfrm>
          <a:prstGeom prst="rect">
            <a:avLst/>
          </a:prstGeom>
          <a:noFill/>
          <a:ln>
            <a:noFill/>
          </a:ln>
        </p:spPr>
      </p:pic>
      <p:sp>
        <p:nvSpPr>
          <p:cNvPr id="405" name="Google Shape;405;p24"/>
          <p:cNvSpPr txBox="1"/>
          <p:nvPr/>
        </p:nvSpPr>
        <p:spPr>
          <a:xfrm>
            <a:off x="-656125" y="3119000"/>
            <a:ext cx="7337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" name="Google Shape;406;p24"/>
          <p:cNvSpPr txBox="1"/>
          <p:nvPr/>
        </p:nvSpPr>
        <p:spPr>
          <a:xfrm>
            <a:off x="181475" y="223375"/>
            <a:ext cx="5053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Backend Coding </a:t>
            </a:r>
            <a:endParaRPr sz="1800">
              <a:solidFill>
                <a:schemeClr val="lt1"/>
              </a:solidFill>
            </a:endParaRPr>
          </a:p>
        </p:txBody>
      </p:sp>
      <p:pic>
        <p:nvPicPr>
          <p:cNvPr id="407" name="Google Shape;407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1247" y="1136062"/>
            <a:ext cx="4011275" cy="3442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1992" y="1136063"/>
            <a:ext cx="4444885" cy="3442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3" name="Google Shape;413;p25"/>
          <p:cNvPicPr preferRelativeResize="0"/>
          <p:nvPr/>
        </p:nvPicPr>
        <p:blipFill rotWithShape="1">
          <a:blip r:embed="rId3">
            <a:alphaModFix/>
          </a:blip>
          <a:srcRect b="0" l="14489" r="14482" t="0"/>
          <a:stretch/>
        </p:blipFill>
        <p:spPr>
          <a:xfrm>
            <a:off x="0" y="0"/>
            <a:ext cx="9143998" cy="5715000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Google Shape;414;p25"/>
          <p:cNvSpPr txBox="1"/>
          <p:nvPr/>
        </p:nvSpPr>
        <p:spPr>
          <a:xfrm>
            <a:off x="181475" y="223375"/>
            <a:ext cx="5053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Backend Coding </a:t>
            </a:r>
            <a:endParaRPr sz="1800">
              <a:solidFill>
                <a:schemeClr val="lt1"/>
              </a:solidFill>
            </a:endParaRPr>
          </a:p>
        </p:txBody>
      </p:sp>
      <p:pic>
        <p:nvPicPr>
          <p:cNvPr id="415" name="Google Shape;415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500" y="1479375"/>
            <a:ext cx="4398726" cy="2756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72300" y="1480449"/>
            <a:ext cx="4398725" cy="27541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1" name="Google Shape;421;p26"/>
          <p:cNvPicPr preferRelativeResize="0"/>
          <p:nvPr/>
        </p:nvPicPr>
        <p:blipFill rotWithShape="1">
          <a:blip r:embed="rId3">
            <a:alphaModFix/>
          </a:blip>
          <a:srcRect b="0" l="14489" r="14482" t="0"/>
          <a:stretch/>
        </p:blipFill>
        <p:spPr>
          <a:xfrm>
            <a:off x="0" y="0"/>
            <a:ext cx="9143998" cy="5715000"/>
          </a:xfrm>
          <a:prstGeom prst="rect">
            <a:avLst/>
          </a:prstGeom>
          <a:noFill/>
          <a:ln>
            <a:noFill/>
          </a:ln>
        </p:spPr>
      </p:pic>
      <p:sp>
        <p:nvSpPr>
          <p:cNvPr id="422" name="Google Shape;422;p26"/>
          <p:cNvSpPr txBox="1"/>
          <p:nvPr/>
        </p:nvSpPr>
        <p:spPr>
          <a:xfrm>
            <a:off x="247150" y="394800"/>
            <a:ext cx="8674800" cy="46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</a:rPr>
              <a:t>Prospective growth of Siren </a:t>
            </a:r>
            <a:endParaRPr b="1" sz="20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</a:rPr>
              <a:t>Immediate - NLP + Machine Learning =  </a:t>
            </a:r>
            <a:r>
              <a:rPr b="1" lang="en" sz="1600">
                <a:solidFill>
                  <a:schemeClr val="lt1"/>
                </a:solidFill>
              </a:rPr>
              <a:t>intuitive and advanced Siren</a:t>
            </a:r>
            <a:endParaRPr b="1" sz="16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</a:rPr>
              <a:t> </a:t>
            </a:r>
            <a:endParaRPr b="1" sz="16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</a:rPr>
              <a:t>Level</a:t>
            </a:r>
            <a:r>
              <a:rPr b="1" lang="en" sz="1600">
                <a:solidFill>
                  <a:schemeClr val="lt1"/>
                </a:solidFill>
              </a:rPr>
              <a:t> Up 1- Execute more complex trades, stop loss and </a:t>
            </a:r>
            <a:r>
              <a:rPr b="1" lang="en" sz="1600">
                <a:solidFill>
                  <a:schemeClr val="lt1"/>
                </a:solidFill>
              </a:rPr>
              <a:t>take</a:t>
            </a:r>
            <a:r>
              <a:rPr b="1" lang="en" sz="1600">
                <a:solidFill>
                  <a:schemeClr val="lt1"/>
                </a:solidFill>
              </a:rPr>
              <a:t> profit orders etc</a:t>
            </a:r>
            <a:endParaRPr b="1" sz="16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</a:rPr>
              <a:t>Level Up 2- Make Siren DeFi </a:t>
            </a:r>
            <a:r>
              <a:rPr b="1" lang="en" sz="1600">
                <a:solidFill>
                  <a:schemeClr val="lt1"/>
                </a:solidFill>
              </a:rPr>
              <a:t>ready</a:t>
            </a:r>
            <a:r>
              <a:rPr b="1" lang="en" sz="1600">
                <a:solidFill>
                  <a:schemeClr val="lt1"/>
                </a:solidFill>
              </a:rPr>
              <a:t> for Uniswap and Polkadex (user navigation)</a:t>
            </a:r>
            <a:endParaRPr b="1" sz="1600">
              <a:solidFill>
                <a:schemeClr val="lt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b="1" lang="en" sz="1600">
                <a:solidFill>
                  <a:schemeClr val="lt1"/>
                </a:solidFill>
              </a:rPr>
              <a:t>Defi efficiency to spot and execute on the exchange with the lowest exchange rates </a:t>
            </a:r>
            <a:endParaRPr b="1" sz="1600">
              <a:solidFill>
                <a:schemeClr val="lt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b="1" lang="en" sz="1600">
                <a:solidFill>
                  <a:schemeClr val="lt1"/>
                </a:solidFill>
              </a:rPr>
              <a:t>Spots trade arbitrage opportunity between time zones and exchanges</a:t>
            </a:r>
            <a:endParaRPr b="1" sz="16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</a:rPr>
              <a:t>Level Up 3 - Siren AI exchange integrated trading bot for client subscription conducting all work</a:t>
            </a:r>
            <a:endParaRPr b="1" sz="1600">
              <a:solidFill>
                <a:schemeClr val="lt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b="1" lang="en" sz="1600">
                <a:solidFill>
                  <a:schemeClr val="lt1"/>
                </a:solidFill>
              </a:rPr>
              <a:t>Data collection over time will inform Siren common trade trends, sentiment, and when to execute an order</a:t>
            </a:r>
            <a:endParaRPr b="1" sz="1600">
              <a:solidFill>
                <a:schemeClr val="lt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b="1" lang="en" sz="1600">
                <a:solidFill>
                  <a:schemeClr val="lt1"/>
                </a:solidFill>
              </a:rPr>
              <a:t>Data collection allows Siren to identify type of market and adjust trading strategy (i.e. bull, bear, wave market)</a:t>
            </a:r>
            <a:endParaRPr b="1" sz="1600">
              <a:solidFill>
                <a:schemeClr val="lt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b="1" lang="en" sz="1600">
                <a:solidFill>
                  <a:schemeClr val="lt1"/>
                </a:solidFill>
              </a:rPr>
              <a:t>While Siren cannot predict the news, recognizing sentiment, it will adjust to market volatility</a:t>
            </a:r>
            <a:endParaRPr b="1" sz="16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7" name="Google Shape;427;p27"/>
          <p:cNvPicPr preferRelativeResize="0"/>
          <p:nvPr/>
        </p:nvPicPr>
        <p:blipFill rotWithShape="1">
          <a:blip r:embed="rId3">
            <a:alphaModFix/>
          </a:blip>
          <a:srcRect b="0" l="0" r="28977" t="0"/>
          <a:stretch/>
        </p:blipFill>
        <p:spPr>
          <a:xfrm>
            <a:off x="0" y="0"/>
            <a:ext cx="9143998" cy="5715000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Google Shape;428;p27"/>
          <p:cNvSpPr txBox="1"/>
          <p:nvPr/>
        </p:nvSpPr>
        <p:spPr>
          <a:xfrm>
            <a:off x="1241650" y="1318200"/>
            <a:ext cx="6742800" cy="15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800">
                <a:solidFill>
                  <a:schemeClr val="lt1"/>
                </a:solidFill>
              </a:rPr>
              <a:t>THANK YOU</a:t>
            </a:r>
            <a:endParaRPr sz="8800">
              <a:solidFill>
                <a:schemeClr val="lt1"/>
              </a:solidFill>
            </a:endParaRPr>
          </a:p>
        </p:txBody>
      </p:sp>
      <p:pic>
        <p:nvPicPr>
          <p:cNvPr id="429" name="Google Shape;429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73763" y="2982750"/>
            <a:ext cx="2124075" cy="198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28"/>
          <p:cNvSpPr txBox="1"/>
          <p:nvPr>
            <p:ph type="title"/>
          </p:nvPr>
        </p:nvSpPr>
        <p:spPr>
          <a:xfrm>
            <a:off x="311700" y="494472"/>
            <a:ext cx="8520600" cy="63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p28"/>
          <p:cNvSpPr txBox="1"/>
          <p:nvPr>
            <p:ph idx="1" type="body"/>
          </p:nvPr>
        </p:nvSpPr>
        <p:spPr>
          <a:xfrm>
            <a:off x="311700" y="1280528"/>
            <a:ext cx="8520600" cy="37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29"/>
          <p:cNvSpPr txBox="1"/>
          <p:nvPr>
            <p:ph type="title"/>
          </p:nvPr>
        </p:nvSpPr>
        <p:spPr>
          <a:xfrm>
            <a:off x="311700" y="494472"/>
            <a:ext cx="8520600" cy="63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" name="Google Shape;441;p29"/>
          <p:cNvSpPr txBox="1"/>
          <p:nvPr>
            <p:ph idx="1" type="body"/>
          </p:nvPr>
        </p:nvSpPr>
        <p:spPr>
          <a:xfrm>
            <a:off x="311700" y="1280528"/>
            <a:ext cx="8520600" cy="37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6" name="Google Shape;446;p30"/>
          <p:cNvPicPr preferRelativeResize="0"/>
          <p:nvPr/>
        </p:nvPicPr>
        <p:blipFill rotWithShape="1">
          <a:blip r:embed="rId3">
            <a:alphaModFix/>
          </a:blip>
          <a:srcRect b="0" l="0" r="28977" t="0"/>
          <a:stretch/>
        </p:blipFill>
        <p:spPr>
          <a:xfrm>
            <a:off x="0" y="0"/>
            <a:ext cx="9143998" cy="571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" name="Google Shape;447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52752" y="414437"/>
            <a:ext cx="3279275" cy="4886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2" name="Google Shape;452;p31"/>
          <p:cNvPicPr preferRelativeResize="0"/>
          <p:nvPr/>
        </p:nvPicPr>
        <p:blipFill rotWithShape="1">
          <a:blip r:embed="rId3">
            <a:alphaModFix/>
          </a:blip>
          <a:srcRect b="0" l="0" r="28977" t="0"/>
          <a:stretch/>
        </p:blipFill>
        <p:spPr>
          <a:xfrm>
            <a:off x="0" y="0"/>
            <a:ext cx="9143998" cy="571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3" name="Google Shape;453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67875" y="434813"/>
            <a:ext cx="3408250" cy="4845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14"/>
          <p:cNvPicPr preferRelativeResize="0"/>
          <p:nvPr/>
        </p:nvPicPr>
        <p:blipFill rotWithShape="1">
          <a:blip r:embed="rId3">
            <a:alphaModFix/>
          </a:blip>
          <a:srcRect b="0" l="14489" r="14482" t="0"/>
          <a:stretch/>
        </p:blipFill>
        <p:spPr>
          <a:xfrm>
            <a:off x="0" y="0"/>
            <a:ext cx="9143998" cy="5715000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4"/>
          <p:cNvSpPr txBox="1"/>
          <p:nvPr/>
        </p:nvSpPr>
        <p:spPr>
          <a:xfrm>
            <a:off x="232375" y="985200"/>
            <a:ext cx="6468900" cy="47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lt1"/>
                </a:solidFill>
              </a:rPr>
              <a:t> </a:t>
            </a:r>
            <a:r>
              <a:rPr b="1" lang="en" sz="1900">
                <a:solidFill>
                  <a:schemeClr val="lt1"/>
                </a:solidFill>
              </a:rPr>
              <a:t>ChatBot = perfect example of Automation</a:t>
            </a:r>
            <a:endParaRPr b="1" sz="1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solidFill>
                <a:schemeClr val="lt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b="1" lang="en" sz="1600">
                <a:solidFill>
                  <a:schemeClr val="lt1"/>
                </a:solidFill>
              </a:rPr>
              <a:t>Artificial intelligence will displace 40% of jobs worldwide within 15 years</a:t>
            </a:r>
            <a:endParaRPr b="1" sz="1600"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b="1" lang="en" sz="1600">
                <a:solidFill>
                  <a:schemeClr val="lt1"/>
                </a:solidFill>
              </a:rPr>
              <a:t>1.4 billion people use messaging apps and are willing to talk to chatbots</a:t>
            </a:r>
            <a:endParaRPr b="1" sz="1600"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b="1" lang="en" sz="1600">
                <a:solidFill>
                  <a:schemeClr val="lt1"/>
                </a:solidFill>
              </a:rPr>
              <a:t>Chatbots saw a 92% use increase since 2019, making it the brand communication channel with the largest growth </a:t>
            </a:r>
            <a:endParaRPr b="1" sz="1600"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b="1" lang="en" sz="1600">
                <a:solidFill>
                  <a:schemeClr val="lt1"/>
                </a:solidFill>
              </a:rPr>
              <a:t>Growing willingness to engage with chatbots in a variety of ways more than doubling from 2019 to 2020 </a:t>
            </a:r>
            <a:endParaRPr b="1" sz="1600"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b="1" lang="en" sz="1600">
                <a:solidFill>
                  <a:schemeClr val="lt1"/>
                </a:solidFill>
              </a:rPr>
              <a:t>87.2% of consumers rate their typical chatbot experience as within the range of neutral to positive</a:t>
            </a:r>
            <a:endParaRPr b="1" sz="16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</a:endParaRPr>
          </a:p>
          <a:p>
            <a:pPr indent="457200" lvl="0" marL="22860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</a:endParaRPr>
          </a:p>
        </p:txBody>
      </p:sp>
      <p:sp>
        <p:nvSpPr>
          <p:cNvPr id="63" name="Google Shape;63;p14"/>
          <p:cNvSpPr txBox="1"/>
          <p:nvPr/>
        </p:nvSpPr>
        <p:spPr>
          <a:xfrm>
            <a:off x="0" y="0"/>
            <a:ext cx="89937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>
                <a:solidFill>
                  <a:schemeClr val="lt1"/>
                </a:solidFill>
              </a:rPr>
              <a:t> </a:t>
            </a:r>
            <a:r>
              <a:rPr lang="en" sz="5200">
                <a:solidFill>
                  <a:schemeClr val="lt1"/>
                </a:solidFill>
              </a:rPr>
              <a:t>The future is Automation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1225" y="982050"/>
            <a:ext cx="616424" cy="65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8" name="Google Shape;458;p32"/>
          <p:cNvPicPr preferRelativeResize="0"/>
          <p:nvPr/>
        </p:nvPicPr>
        <p:blipFill rotWithShape="1">
          <a:blip r:embed="rId3">
            <a:alphaModFix/>
          </a:blip>
          <a:srcRect b="0" l="0" r="28977" t="0"/>
          <a:stretch/>
        </p:blipFill>
        <p:spPr>
          <a:xfrm>
            <a:off x="0" y="0"/>
            <a:ext cx="9143998" cy="571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" name="Google Shape;459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84625" y="450199"/>
            <a:ext cx="3374750" cy="481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4" name="Google Shape;464;p33"/>
          <p:cNvPicPr preferRelativeResize="0"/>
          <p:nvPr/>
        </p:nvPicPr>
        <p:blipFill rotWithShape="1">
          <a:blip r:embed="rId3">
            <a:alphaModFix/>
          </a:blip>
          <a:srcRect b="0" l="0" r="28977" t="0"/>
          <a:stretch/>
        </p:blipFill>
        <p:spPr>
          <a:xfrm>
            <a:off x="0" y="0"/>
            <a:ext cx="9143998" cy="571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5" name="Google Shape;465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72362" y="452500"/>
            <a:ext cx="3399274" cy="4810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5"/>
          <p:cNvPicPr preferRelativeResize="0"/>
          <p:nvPr/>
        </p:nvPicPr>
        <p:blipFill rotWithShape="1">
          <a:blip r:embed="rId3">
            <a:alphaModFix/>
          </a:blip>
          <a:srcRect b="0" l="0" r="28977" t="0"/>
          <a:stretch/>
        </p:blipFill>
        <p:spPr>
          <a:xfrm>
            <a:off x="0" y="0"/>
            <a:ext cx="9143998" cy="571500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5"/>
          <p:cNvSpPr txBox="1"/>
          <p:nvPr/>
        </p:nvSpPr>
        <p:spPr>
          <a:xfrm>
            <a:off x="2194325" y="4974343"/>
            <a:ext cx="22308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COINBASE </a:t>
            </a:r>
            <a:endParaRPr b="1" sz="19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71" name="Google Shape;71;p15"/>
          <p:cNvSpPr txBox="1"/>
          <p:nvPr/>
        </p:nvSpPr>
        <p:spPr>
          <a:xfrm>
            <a:off x="5339700" y="4914750"/>
            <a:ext cx="16380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KRAKEN</a:t>
            </a:r>
            <a:endParaRPr b="1" sz="27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72" name="Google Shape;72;p15"/>
          <p:cNvSpPr/>
          <p:nvPr/>
        </p:nvSpPr>
        <p:spPr>
          <a:xfrm>
            <a:off x="4019500" y="5007675"/>
            <a:ext cx="1418100" cy="383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3" name="Google Shape;73;p15"/>
          <p:cNvPicPr preferRelativeResize="0"/>
          <p:nvPr/>
        </p:nvPicPr>
        <p:blipFill rotWithShape="1">
          <a:blip r:embed="rId4">
            <a:alphaModFix/>
          </a:blip>
          <a:srcRect b="5526" l="0" r="0" t="0"/>
          <a:stretch/>
        </p:blipFill>
        <p:spPr>
          <a:xfrm>
            <a:off x="2537300" y="1253175"/>
            <a:ext cx="4104000" cy="3877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5"/>
          <p:cNvPicPr preferRelativeResize="0"/>
          <p:nvPr/>
        </p:nvPicPr>
        <p:blipFill rotWithShape="1">
          <a:blip r:embed="rId5">
            <a:alphaModFix/>
          </a:blip>
          <a:srcRect b="28054" l="29408" r="32124" t="32174"/>
          <a:stretch/>
        </p:blipFill>
        <p:spPr>
          <a:xfrm>
            <a:off x="4019496" y="402550"/>
            <a:ext cx="1139604" cy="117825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/>
          <p:nvPr/>
        </p:nvSpPr>
        <p:spPr>
          <a:xfrm>
            <a:off x="81325" y="1074300"/>
            <a:ext cx="3114000" cy="31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High Premiums </a:t>
            </a:r>
            <a:endParaRPr b="1" sz="18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High exchange fees</a:t>
            </a:r>
            <a:endParaRPr b="1" sz="18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Potential delayed transaction times</a:t>
            </a:r>
            <a:endParaRPr b="1" sz="18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Limited selection of Alt Coins</a:t>
            </a:r>
            <a:endParaRPr b="1" sz="18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76" name="Google Shape;76;p15"/>
          <p:cNvSpPr txBox="1"/>
          <p:nvPr/>
        </p:nvSpPr>
        <p:spPr>
          <a:xfrm>
            <a:off x="6030000" y="560375"/>
            <a:ext cx="3114000" cy="39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Low</a:t>
            </a:r>
            <a:r>
              <a:rPr b="1" lang="en" sz="18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 Premiums </a:t>
            </a:r>
            <a:endParaRPr b="1" sz="18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Low exchange fees</a:t>
            </a:r>
            <a:endParaRPr b="1" sz="18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Sophisticated trading platform</a:t>
            </a:r>
            <a:endParaRPr b="1" sz="18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Greater selection of Alt Coins</a:t>
            </a:r>
            <a:endParaRPr b="1" sz="18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Higher interest in staking rewards</a:t>
            </a:r>
            <a:endParaRPr b="1" sz="18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16"/>
          <p:cNvPicPr preferRelativeResize="0"/>
          <p:nvPr/>
        </p:nvPicPr>
        <p:blipFill rotWithShape="1">
          <a:blip r:embed="rId3">
            <a:alphaModFix/>
          </a:blip>
          <a:srcRect b="0" l="0" r="28977" t="0"/>
          <a:stretch/>
        </p:blipFill>
        <p:spPr>
          <a:xfrm>
            <a:off x="0" y="0"/>
            <a:ext cx="9143998" cy="571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83050" y="841649"/>
            <a:ext cx="2431850" cy="4535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91725" y="841644"/>
            <a:ext cx="2431850" cy="45354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7"/>
          <p:cNvPicPr preferRelativeResize="0"/>
          <p:nvPr/>
        </p:nvPicPr>
        <p:blipFill rotWithShape="1">
          <a:blip r:embed="rId3">
            <a:alphaModFix/>
          </a:blip>
          <a:srcRect b="4309" l="0" r="0" t="4962"/>
          <a:stretch/>
        </p:blipFill>
        <p:spPr>
          <a:xfrm>
            <a:off x="0" y="0"/>
            <a:ext cx="9144001" cy="57150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7"/>
          <p:cNvSpPr txBox="1"/>
          <p:nvPr/>
        </p:nvSpPr>
        <p:spPr>
          <a:xfrm>
            <a:off x="2205725" y="-670100"/>
            <a:ext cx="7337400" cy="8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7"/>
          <p:cNvSpPr txBox="1"/>
          <p:nvPr/>
        </p:nvSpPr>
        <p:spPr>
          <a:xfrm>
            <a:off x="229500" y="109600"/>
            <a:ext cx="4818900" cy="12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Kraken </a:t>
            </a:r>
            <a:r>
              <a:rPr b="1" lang="en" sz="25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RoboTradeAssistant</a:t>
            </a:r>
            <a:r>
              <a:rPr b="1" lang="en" sz="30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 </a:t>
            </a:r>
            <a:r>
              <a:rPr b="1" lang="en" sz="37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Siren</a:t>
            </a:r>
            <a:endParaRPr b="1" sz="37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91" name="Google Shape;91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0050" y="750177"/>
            <a:ext cx="410250" cy="32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8"/>
          <p:cNvPicPr preferRelativeResize="0"/>
          <p:nvPr/>
        </p:nvPicPr>
        <p:blipFill rotWithShape="1">
          <a:blip r:embed="rId3">
            <a:alphaModFix/>
          </a:blip>
          <a:srcRect b="0" l="14489" r="14482" t="0"/>
          <a:stretch/>
        </p:blipFill>
        <p:spPr>
          <a:xfrm>
            <a:off x="0" y="0"/>
            <a:ext cx="9143998" cy="5715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7" name="Google Shape;97;p18"/>
          <p:cNvGrpSpPr/>
          <p:nvPr/>
        </p:nvGrpSpPr>
        <p:grpSpPr>
          <a:xfrm>
            <a:off x="-4292000" y="1434637"/>
            <a:ext cx="3114450" cy="2684472"/>
            <a:chOff x="1650250" y="7082275"/>
            <a:chExt cx="3114450" cy="2684472"/>
          </a:xfrm>
        </p:grpSpPr>
        <p:sp>
          <p:nvSpPr>
            <p:cNvPr id="98" name="Google Shape;98;p18"/>
            <p:cNvSpPr/>
            <p:nvPr/>
          </p:nvSpPr>
          <p:spPr>
            <a:xfrm>
              <a:off x="2560925" y="7082275"/>
              <a:ext cx="1154700" cy="455400"/>
            </a:xfrm>
            <a:prstGeom prst="rect">
              <a:avLst/>
            </a:prstGeom>
            <a:solidFill>
              <a:srgbClr val="0A0E57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18"/>
            <p:cNvSpPr txBox="1"/>
            <p:nvPr/>
          </p:nvSpPr>
          <p:spPr>
            <a:xfrm>
              <a:off x="2560925" y="7140625"/>
              <a:ext cx="11547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lt1"/>
                  </a:solidFill>
                  <a:latin typeface="Comfortaa"/>
                  <a:ea typeface="Comfortaa"/>
                  <a:cs typeface="Comfortaa"/>
                  <a:sym typeface="Comfortaa"/>
                </a:rPr>
                <a:t>INTENT</a:t>
              </a:r>
              <a:endParaRPr sz="1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endParaRPr>
            </a:p>
          </p:txBody>
        </p:sp>
        <p:sp>
          <p:nvSpPr>
            <p:cNvPr id="100" name="Google Shape;100;p18"/>
            <p:cNvSpPr/>
            <p:nvPr/>
          </p:nvSpPr>
          <p:spPr>
            <a:xfrm>
              <a:off x="2207525" y="8212050"/>
              <a:ext cx="862200" cy="354000"/>
            </a:xfrm>
            <a:prstGeom prst="ellipse">
              <a:avLst/>
            </a:prstGeom>
            <a:solidFill>
              <a:srgbClr val="22658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18"/>
            <p:cNvSpPr txBox="1"/>
            <p:nvPr/>
          </p:nvSpPr>
          <p:spPr>
            <a:xfrm>
              <a:off x="2175513" y="8228075"/>
              <a:ext cx="9237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chemeClr val="lt1"/>
                  </a:solidFill>
                  <a:latin typeface="Comfortaa"/>
                  <a:ea typeface="Comfortaa"/>
                  <a:cs typeface="Comfortaa"/>
                  <a:sym typeface="Comfortaa"/>
                </a:rPr>
                <a:t>SLOT</a:t>
              </a:r>
              <a:endParaRPr sz="9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endParaRPr>
            </a:p>
          </p:txBody>
        </p:sp>
        <p:cxnSp>
          <p:nvCxnSpPr>
            <p:cNvPr id="102" name="Google Shape;102;p18"/>
            <p:cNvCxnSpPr>
              <a:stCxn id="98" idx="2"/>
              <a:endCxn id="101" idx="0"/>
            </p:cNvCxnSpPr>
            <p:nvPr/>
          </p:nvCxnSpPr>
          <p:spPr>
            <a:xfrm flipH="1">
              <a:off x="2637275" y="7537675"/>
              <a:ext cx="501000" cy="6903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03" name="Google Shape;103;p18"/>
            <p:cNvSpPr/>
            <p:nvPr/>
          </p:nvSpPr>
          <p:spPr>
            <a:xfrm>
              <a:off x="3274875" y="8212050"/>
              <a:ext cx="862200" cy="354000"/>
            </a:xfrm>
            <a:prstGeom prst="ellipse">
              <a:avLst/>
            </a:prstGeom>
            <a:solidFill>
              <a:srgbClr val="22658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18"/>
            <p:cNvSpPr txBox="1"/>
            <p:nvPr/>
          </p:nvSpPr>
          <p:spPr>
            <a:xfrm>
              <a:off x="3242863" y="8228075"/>
              <a:ext cx="9237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chemeClr val="lt1"/>
                  </a:solidFill>
                  <a:latin typeface="Comfortaa"/>
                  <a:ea typeface="Comfortaa"/>
                  <a:cs typeface="Comfortaa"/>
                  <a:sym typeface="Comfortaa"/>
                </a:rPr>
                <a:t>SLOT</a:t>
              </a:r>
              <a:endParaRPr sz="9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endParaRPr>
            </a:p>
          </p:txBody>
        </p:sp>
        <p:cxnSp>
          <p:nvCxnSpPr>
            <p:cNvPr id="105" name="Google Shape;105;p18"/>
            <p:cNvCxnSpPr>
              <a:stCxn id="98" idx="2"/>
            </p:cNvCxnSpPr>
            <p:nvPr/>
          </p:nvCxnSpPr>
          <p:spPr>
            <a:xfrm>
              <a:off x="3138275" y="7537675"/>
              <a:ext cx="601800" cy="6744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6" name="Google Shape;106;p18"/>
            <p:cNvCxnSpPr/>
            <p:nvPr/>
          </p:nvCxnSpPr>
          <p:spPr>
            <a:xfrm flipH="1">
              <a:off x="2140075" y="8566075"/>
              <a:ext cx="501000" cy="6903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7" name="Google Shape;107;p18"/>
            <p:cNvCxnSpPr/>
            <p:nvPr/>
          </p:nvCxnSpPr>
          <p:spPr>
            <a:xfrm>
              <a:off x="2641075" y="8566075"/>
              <a:ext cx="601800" cy="6744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8" name="Google Shape;108;p18"/>
            <p:cNvCxnSpPr/>
            <p:nvPr/>
          </p:nvCxnSpPr>
          <p:spPr>
            <a:xfrm>
              <a:off x="3715625" y="8567225"/>
              <a:ext cx="601800" cy="6744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09" name="Google Shape;109;p18"/>
            <p:cNvSpPr/>
            <p:nvPr/>
          </p:nvSpPr>
          <p:spPr>
            <a:xfrm>
              <a:off x="3908150" y="9240463"/>
              <a:ext cx="789426" cy="526284"/>
            </a:xfrm>
            <a:prstGeom prst="flowChartDocument">
              <a:avLst/>
            </a:prstGeom>
            <a:solidFill>
              <a:srgbClr val="5947DB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8"/>
            <p:cNvSpPr txBox="1"/>
            <p:nvPr/>
          </p:nvSpPr>
          <p:spPr>
            <a:xfrm>
              <a:off x="3841000" y="9342038"/>
              <a:ext cx="9237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chemeClr val="lt1"/>
                  </a:solidFill>
                  <a:latin typeface="Comfortaa"/>
                  <a:ea typeface="Comfortaa"/>
                  <a:cs typeface="Comfortaa"/>
                  <a:sym typeface="Comfortaa"/>
                </a:rPr>
                <a:t>SLOT TYPE</a:t>
              </a:r>
              <a:endParaRPr sz="9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endParaRPr>
            </a:p>
          </p:txBody>
        </p:sp>
        <p:sp>
          <p:nvSpPr>
            <p:cNvPr id="111" name="Google Shape;111;p18"/>
            <p:cNvSpPr/>
            <p:nvPr/>
          </p:nvSpPr>
          <p:spPr>
            <a:xfrm>
              <a:off x="2846338" y="9240463"/>
              <a:ext cx="789426" cy="526284"/>
            </a:xfrm>
            <a:prstGeom prst="flowChartDocument">
              <a:avLst/>
            </a:prstGeom>
            <a:solidFill>
              <a:srgbClr val="5947DB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8"/>
            <p:cNvSpPr txBox="1"/>
            <p:nvPr/>
          </p:nvSpPr>
          <p:spPr>
            <a:xfrm>
              <a:off x="2779188" y="9342038"/>
              <a:ext cx="9237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chemeClr val="lt1"/>
                  </a:solidFill>
                  <a:latin typeface="Comfortaa"/>
                  <a:ea typeface="Comfortaa"/>
                  <a:cs typeface="Comfortaa"/>
                  <a:sym typeface="Comfortaa"/>
                </a:rPr>
                <a:t>SLOT TYPE</a:t>
              </a:r>
              <a:endParaRPr sz="9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endParaRPr>
            </a:p>
          </p:txBody>
        </p:sp>
        <p:sp>
          <p:nvSpPr>
            <p:cNvPr id="113" name="Google Shape;113;p18"/>
            <p:cNvSpPr/>
            <p:nvPr/>
          </p:nvSpPr>
          <p:spPr>
            <a:xfrm>
              <a:off x="1717400" y="9240463"/>
              <a:ext cx="789426" cy="526284"/>
            </a:xfrm>
            <a:prstGeom prst="flowChartDocument">
              <a:avLst/>
            </a:prstGeom>
            <a:solidFill>
              <a:srgbClr val="5947DB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8"/>
            <p:cNvSpPr txBox="1"/>
            <p:nvPr/>
          </p:nvSpPr>
          <p:spPr>
            <a:xfrm>
              <a:off x="1650250" y="9342038"/>
              <a:ext cx="9237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chemeClr val="lt1"/>
                  </a:solidFill>
                  <a:latin typeface="Comfortaa"/>
                  <a:ea typeface="Comfortaa"/>
                  <a:cs typeface="Comfortaa"/>
                  <a:sym typeface="Comfortaa"/>
                </a:rPr>
                <a:t>SLOT TYPE</a:t>
              </a:r>
              <a:endParaRPr sz="9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endParaRPr>
            </a:p>
          </p:txBody>
        </p:sp>
      </p:grpSp>
      <p:pic>
        <p:nvPicPr>
          <p:cNvPr id="115" name="Google Shape;11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38500" y="479400"/>
            <a:ext cx="5854700" cy="4727399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8"/>
          <p:cNvSpPr txBox="1"/>
          <p:nvPr/>
        </p:nvSpPr>
        <p:spPr>
          <a:xfrm>
            <a:off x="71650" y="96600"/>
            <a:ext cx="2796300" cy="56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Siren Prototype </a:t>
            </a:r>
            <a:endParaRPr sz="16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AWS Lex + AWS Lambda</a:t>
            </a:r>
            <a:endParaRPr sz="16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Lex: 6 Intents- Greeting, Trade, BuyOrder, SellOrder, Stake and FetchPrice</a:t>
            </a:r>
            <a:endParaRPr sz="16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1- 5 slots (each) </a:t>
            </a:r>
            <a:endParaRPr sz="16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Prompts w/ response cards user’s utterances -----&gt; Siren’s execution</a:t>
            </a:r>
            <a:endParaRPr sz="16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Lambda (Python) allows to implement custom </a:t>
            </a:r>
            <a:r>
              <a:rPr lang="en"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business</a:t>
            </a:r>
            <a:r>
              <a:rPr lang="en"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 logic (ex. API call to Kraken fetching current market price)</a:t>
            </a:r>
            <a:endParaRPr sz="16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19"/>
          <p:cNvPicPr preferRelativeResize="0"/>
          <p:nvPr/>
        </p:nvPicPr>
        <p:blipFill rotWithShape="1">
          <a:blip r:embed="rId3">
            <a:alphaModFix/>
          </a:blip>
          <a:srcRect b="0" l="0" r="28977" t="0"/>
          <a:stretch/>
        </p:blipFill>
        <p:spPr>
          <a:xfrm>
            <a:off x="0" y="1850"/>
            <a:ext cx="9143998" cy="571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9"/>
          <p:cNvPicPr preferRelativeResize="0"/>
          <p:nvPr/>
        </p:nvPicPr>
        <p:blipFill rotWithShape="1">
          <a:blip r:embed="rId4">
            <a:alphaModFix/>
          </a:blip>
          <a:srcRect b="11464" l="7900" r="1601" t="6238"/>
          <a:stretch/>
        </p:blipFill>
        <p:spPr>
          <a:xfrm rot="3">
            <a:off x="1999527" y="2621414"/>
            <a:ext cx="3959851" cy="2776897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9"/>
          <p:cNvSpPr/>
          <p:nvPr/>
        </p:nvSpPr>
        <p:spPr>
          <a:xfrm>
            <a:off x="223375" y="317975"/>
            <a:ext cx="1154700" cy="461700"/>
          </a:xfrm>
          <a:prstGeom prst="rect">
            <a:avLst/>
          </a:prstGeom>
          <a:solidFill>
            <a:srgbClr val="0A0E57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19"/>
          <p:cNvSpPr txBox="1"/>
          <p:nvPr/>
        </p:nvSpPr>
        <p:spPr>
          <a:xfrm>
            <a:off x="223350" y="371833"/>
            <a:ext cx="1154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BUY COIN</a:t>
            </a:r>
            <a:endParaRPr sz="10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25" name="Google Shape;125;p19"/>
          <p:cNvSpPr/>
          <p:nvPr/>
        </p:nvSpPr>
        <p:spPr>
          <a:xfrm>
            <a:off x="223375" y="1005076"/>
            <a:ext cx="1154700" cy="461700"/>
          </a:xfrm>
          <a:prstGeom prst="rect">
            <a:avLst/>
          </a:prstGeom>
          <a:solidFill>
            <a:srgbClr val="0A0E57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9"/>
          <p:cNvSpPr txBox="1"/>
          <p:nvPr/>
        </p:nvSpPr>
        <p:spPr>
          <a:xfrm>
            <a:off x="223375" y="1066575"/>
            <a:ext cx="1154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BUY ORDER</a:t>
            </a:r>
            <a:endParaRPr sz="10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27" name="Google Shape;127;p19"/>
          <p:cNvSpPr/>
          <p:nvPr/>
        </p:nvSpPr>
        <p:spPr>
          <a:xfrm>
            <a:off x="2085900" y="2083012"/>
            <a:ext cx="1154700" cy="455400"/>
          </a:xfrm>
          <a:prstGeom prst="rect">
            <a:avLst/>
          </a:prstGeom>
          <a:solidFill>
            <a:srgbClr val="0A0E57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9"/>
          <p:cNvSpPr txBox="1"/>
          <p:nvPr/>
        </p:nvSpPr>
        <p:spPr>
          <a:xfrm>
            <a:off x="2085900" y="2100375"/>
            <a:ext cx="1154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QUANTITY BUY</a:t>
            </a:r>
            <a:endParaRPr sz="10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29" name="Google Shape;129;p19"/>
          <p:cNvSpPr/>
          <p:nvPr/>
        </p:nvSpPr>
        <p:spPr>
          <a:xfrm>
            <a:off x="3375000" y="2080375"/>
            <a:ext cx="1154700" cy="455400"/>
          </a:xfrm>
          <a:prstGeom prst="rect">
            <a:avLst/>
          </a:prstGeom>
          <a:solidFill>
            <a:srgbClr val="0A0E57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19"/>
          <p:cNvSpPr txBox="1"/>
          <p:nvPr/>
        </p:nvSpPr>
        <p:spPr>
          <a:xfrm>
            <a:off x="3375000" y="2066800"/>
            <a:ext cx="1154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BUY ORDER TYPE</a:t>
            </a:r>
            <a:endParaRPr sz="10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31" name="Google Shape;131;p19"/>
          <p:cNvSpPr/>
          <p:nvPr/>
        </p:nvSpPr>
        <p:spPr>
          <a:xfrm>
            <a:off x="4056700" y="2611101"/>
            <a:ext cx="1154700" cy="461700"/>
          </a:xfrm>
          <a:prstGeom prst="rect">
            <a:avLst/>
          </a:prstGeom>
          <a:solidFill>
            <a:srgbClr val="5947DB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19"/>
          <p:cNvSpPr txBox="1"/>
          <p:nvPr/>
        </p:nvSpPr>
        <p:spPr>
          <a:xfrm>
            <a:off x="4056703" y="2690008"/>
            <a:ext cx="1154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MARKET</a:t>
            </a:r>
            <a:endParaRPr sz="10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33" name="Google Shape;133;p19"/>
          <p:cNvSpPr/>
          <p:nvPr/>
        </p:nvSpPr>
        <p:spPr>
          <a:xfrm>
            <a:off x="4056700" y="3179676"/>
            <a:ext cx="1154700" cy="461700"/>
          </a:xfrm>
          <a:prstGeom prst="rect">
            <a:avLst/>
          </a:prstGeom>
          <a:solidFill>
            <a:srgbClr val="5947DB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19"/>
          <p:cNvSpPr txBox="1"/>
          <p:nvPr/>
        </p:nvSpPr>
        <p:spPr>
          <a:xfrm>
            <a:off x="4056703" y="3241183"/>
            <a:ext cx="1154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LIMIT</a:t>
            </a:r>
            <a:endParaRPr sz="10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35" name="Google Shape;135;p19"/>
          <p:cNvSpPr/>
          <p:nvPr/>
        </p:nvSpPr>
        <p:spPr>
          <a:xfrm>
            <a:off x="943400" y="1692175"/>
            <a:ext cx="862200" cy="354000"/>
          </a:xfrm>
          <a:prstGeom prst="ellipse">
            <a:avLst/>
          </a:prstGeom>
          <a:solidFill>
            <a:srgbClr val="22658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19"/>
          <p:cNvSpPr/>
          <p:nvPr/>
        </p:nvSpPr>
        <p:spPr>
          <a:xfrm>
            <a:off x="943400" y="2160050"/>
            <a:ext cx="862200" cy="354000"/>
          </a:xfrm>
          <a:prstGeom prst="ellipse">
            <a:avLst/>
          </a:prstGeom>
          <a:solidFill>
            <a:srgbClr val="22658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9"/>
          <p:cNvSpPr/>
          <p:nvPr/>
        </p:nvSpPr>
        <p:spPr>
          <a:xfrm>
            <a:off x="943400" y="2627925"/>
            <a:ext cx="862200" cy="354000"/>
          </a:xfrm>
          <a:prstGeom prst="ellipse">
            <a:avLst/>
          </a:prstGeom>
          <a:solidFill>
            <a:srgbClr val="22658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9"/>
          <p:cNvSpPr/>
          <p:nvPr/>
        </p:nvSpPr>
        <p:spPr>
          <a:xfrm>
            <a:off x="943400" y="3095800"/>
            <a:ext cx="862200" cy="354000"/>
          </a:xfrm>
          <a:prstGeom prst="ellipse">
            <a:avLst/>
          </a:prstGeom>
          <a:solidFill>
            <a:srgbClr val="22658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9"/>
          <p:cNvSpPr/>
          <p:nvPr/>
        </p:nvSpPr>
        <p:spPr>
          <a:xfrm>
            <a:off x="943400" y="3529875"/>
            <a:ext cx="862200" cy="354000"/>
          </a:xfrm>
          <a:prstGeom prst="ellipse">
            <a:avLst/>
          </a:prstGeom>
          <a:solidFill>
            <a:srgbClr val="22658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19"/>
          <p:cNvSpPr/>
          <p:nvPr/>
        </p:nvSpPr>
        <p:spPr>
          <a:xfrm>
            <a:off x="943400" y="3997750"/>
            <a:ext cx="862200" cy="354000"/>
          </a:xfrm>
          <a:prstGeom prst="ellipse">
            <a:avLst/>
          </a:prstGeom>
          <a:solidFill>
            <a:srgbClr val="22658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19"/>
          <p:cNvSpPr/>
          <p:nvPr/>
        </p:nvSpPr>
        <p:spPr>
          <a:xfrm>
            <a:off x="943400" y="4465625"/>
            <a:ext cx="862200" cy="354000"/>
          </a:xfrm>
          <a:prstGeom prst="ellipse">
            <a:avLst/>
          </a:prstGeom>
          <a:solidFill>
            <a:srgbClr val="22658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19"/>
          <p:cNvSpPr/>
          <p:nvPr/>
        </p:nvSpPr>
        <p:spPr>
          <a:xfrm>
            <a:off x="943400" y="4933500"/>
            <a:ext cx="862200" cy="354000"/>
          </a:xfrm>
          <a:prstGeom prst="ellipse">
            <a:avLst/>
          </a:prstGeom>
          <a:solidFill>
            <a:srgbClr val="22658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3" name="Google Shape;143;p19"/>
          <p:cNvCxnSpPr>
            <a:stCxn id="125" idx="2"/>
          </p:cNvCxnSpPr>
          <p:nvPr/>
        </p:nvCxnSpPr>
        <p:spPr>
          <a:xfrm>
            <a:off x="800725" y="1466776"/>
            <a:ext cx="0" cy="36429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4" name="Google Shape;144;p19"/>
          <p:cNvCxnSpPr/>
          <p:nvPr/>
        </p:nvCxnSpPr>
        <p:spPr>
          <a:xfrm rot="10800000">
            <a:off x="803900" y="1866350"/>
            <a:ext cx="1395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5" name="Google Shape;145;p19"/>
          <p:cNvSpPr/>
          <p:nvPr/>
        </p:nvSpPr>
        <p:spPr>
          <a:xfrm>
            <a:off x="760800" y="1829275"/>
            <a:ext cx="79800" cy="798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6" name="Google Shape;146;p19"/>
          <p:cNvCxnSpPr/>
          <p:nvPr/>
        </p:nvCxnSpPr>
        <p:spPr>
          <a:xfrm rot="10800000">
            <a:off x="803900" y="2334225"/>
            <a:ext cx="1395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7" name="Google Shape;147;p19"/>
          <p:cNvSpPr/>
          <p:nvPr/>
        </p:nvSpPr>
        <p:spPr>
          <a:xfrm>
            <a:off x="760800" y="2297150"/>
            <a:ext cx="79800" cy="798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8" name="Google Shape;148;p19"/>
          <p:cNvCxnSpPr/>
          <p:nvPr/>
        </p:nvCxnSpPr>
        <p:spPr>
          <a:xfrm rot="10800000">
            <a:off x="803900" y="2802100"/>
            <a:ext cx="1395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9" name="Google Shape;149;p19"/>
          <p:cNvSpPr/>
          <p:nvPr/>
        </p:nvSpPr>
        <p:spPr>
          <a:xfrm>
            <a:off x="760800" y="2765025"/>
            <a:ext cx="79800" cy="798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0" name="Google Shape;150;p19"/>
          <p:cNvCxnSpPr/>
          <p:nvPr/>
        </p:nvCxnSpPr>
        <p:spPr>
          <a:xfrm rot="10800000">
            <a:off x="803900" y="3269975"/>
            <a:ext cx="1395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1" name="Google Shape;151;p19"/>
          <p:cNvSpPr/>
          <p:nvPr/>
        </p:nvSpPr>
        <p:spPr>
          <a:xfrm>
            <a:off x="760800" y="3232900"/>
            <a:ext cx="79800" cy="798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2" name="Google Shape;152;p19"/>
          <p:cNvCxnSpPr/>
          <p:nvPr/>
        </p:nvCxnSpPr>
        <p:spPr>
          <a:xfrm rot="10800000">
            <a:off x="803900" y="3697625"/>
            <a:ext cx="1395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3" name="Google Shape;153;p19"/>
          <p:cNvSpPr/>
          <p:nvPr/>
        </p:nvSpPr>
        <p:spPr>
          <a:xfrm>
            <a:off x="760800" y="3660550"/>
            <a:ext cx="79800" cy="798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4" name="Google Shape;154;p19"/>
          <p:cNvCxnSpPr/>
          <p:nvPr/>
        </p:nvCxnSpPr>
        <p:spPr>
          <a:xfrm rot="10800000">
            <a:off x="803900" y="4168000"/>
            <a:ext cx="1395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5" name="Google Shape;155;p19"/>
          <p:cNvSpPr/>
          <p:nvPr/>
        </p:nvSpPr>
        <p:spPr>
          <a:xfrm>
            <a:off x="760800" y="4130925"/>
            <a:ext cx="79800" cy="798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6" name="Google Shape;156;p19"/>
          <p:cNvCxnSpPr/>
          <p:nvPr/>
        </p:nvCxnSpPr>
        <p:spPr>
          <a:xfrm rot="10800000">
            <a:off x="803900" y="5108750"/>
            <a:ext cx="1395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7" name="Google Shape;157;p19"/>
          <p:cNvSpPr/>
          <p:nvPr/>
        </p:nvSpPr>
        <p:spPr>
          <a:xfrm>
            <a:off x="760800" y="5071675"/>
            <a:ext cx="79800" cy="798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8" name="Google Shape;158;p19"/>
          <p:cNvCxnSpPr/>
          <p:nvPr/>
        </p:nvCxnSpPr>
        <p:spPr>
          <a:xfrm rot="10800000">
            <a:off x="803900" y="4638375"/>
            <a:ext cx="1395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9" name="Google Shape;159;p19"/>
          <p:cNvSpPr/>
          <p:nvPr/>
        </p:nvSpPr>
        <p:spPr>
          <a:xfrm>
            <a:off x="760800" y="4601300"/>
            <a:ext cx="79800" cy="798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0" name="Google Shape;160;p19"/>
          <p:cNvCxnSpPr/>
          <p:nvPr/>
        </p:nvCxnSpPr>
        <p:spPr>
          <a:xfrm>
            <a:off x="1945750" y="1637125"/>
            <a:ext cx="0" cy="37599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1" name="Google Shape;161;p19"/>
          <p:cNvCxnSpPr/>
          <p:nvPr/>
        </p:nvCxnSpPr>
        <p:spPr>
          <a:xfrm>
            <a:off x="1705550" y="1643213"/>
            <a:ext cx="2466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2" name="Google Shape;162;p19"/>
          <p:cNvCxnSpPr/>
          <p:nvPr/>
        </p:nvCxnSpPr>
        <p:spPr>
          <a:xfrm>
            <a:off x="1699150" y="5397013"/>
            <a:ext cx="2466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3" name="Google Shape;163;p19"/>
          <p:cNvCxnSpPr/>
          <p:nvPr/>
        </p:nvCxnSpPr>
        <p:spPr>
          <a:xfrm>
            <a:off x="1945750" y="2329300"/>
            <a:ext cx="1344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4" name="Google Shape;164;p19"/>
          <p:cNvCxnSpPr>
            <a:endCxn id="165" idx="4"/>
          </p:cNvCxnSpPr>
          <p:nvPr/>
        </p:nvCxnSpPr>
        <p:spPr>
          <a:xfrm>
            <a:off x="3910788" y="2540225"/>
            <a:ext cx="0" cy="9102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6" name="Google Shape;166;p19"/>
          <p:cNvCxnSpPr/>
          <p:nvPr/>
        </p:nvCxnSpPr>
        <p:spPr>
          <a:xfrm rot="10800000">
            <a:off x="3913988" y="2855600"/>
            <a:ext cx="1395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7" name="Google Shape;167;p19"/>
          <p:cNvSpPr/>
          <p:nvPr/>
        </p:nvSpPr>
        <p:spPr>
          <a:xfrm>
            <a:off x="3870888" y="2818525"/>
            <a:ext cx="79800" cy="798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8" name="Google Shape;168;p19"/>
          <p:cNvCxnSpPr/>
          <p:nvPr/>
        </p:nvCxnSpPr>
        <p:spPr>
          <a:xfrm rot="10800000">
            <a:off x="3913988" y="3407700"/>
            <a:ext cx="1395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5" name="Google Shape;165;p19"/>
          <p:cNvSpPr/>
          <p:nvPr/>
        </p:nvSpPr>
        <p:spPr>
          <a:xfrm>
            <a:off x="3870888" y="3370625"/>
            <a:ext cx="79800" cy="798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9" name="Google Shape;169;p19"/>
          <p:cNvCxnSpPr/>
          <p:nvPr/>
        </p:nvCxnSpPr>
        <p:spPr>
          <a:xfrm>
            <a:off x="5343225" y="2503375"/>
            <a:ext cx="1500" cy="12423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0" name="Google Shape;170;p19"/>
          <p:cNvCxnSpPr/>
          <p:nvPr/>
        </p:nvCxnSpPr>
        <p:spPr>
          <a:xfrm>
            <a:off x="5103025" y="2506513"/>
            <a:ext cx="2466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1" name="Google Shape;171;p19"/>
          <p:cNvCxnSpPr/>
          <p:nvPr/>
        </p:nvCxnSpPr>
        <p:spPr>
          <a:xfrm>
            <a:off x="5096625" y="3742988"/>
            <a:ext cx="2466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2" name="Google Shape;172;p19"/>
          <p:cNvSpPr/>
          <p:nvPr/>
        </p:nvSpPr>
        <p:spPr>
          <a:xfrm>
            <a:off x="5476550" y="2911900"/>
            <a:ext cx="1154700" cy="455400"/>
          </a:xfrm>
          <a:prstGeom prst="rect">
            <a:avLst/>
          </a:prstGeom>
          <a:solidFill>
            <a:srgbClr val="0A0E57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19"/>
          <p:cNvSpPr txBox="1"/>
          <p:nvPr/>
        </p:nvSpPr>
        <p:spPr>
          <a:xfrm>
            <a:off x="5476550" y="2898325"/>
            <a:ext cx="1154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BUY ORDER FUNDING</a:t>
            </a:r>
            <a:endParaRPr sz="10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74" name="Google Shape;174;p19"/>
          <p:cNvSpPr/>
          <p:nvPr/>
        </p:nvSpPr>
        <p:spPr>
          <a:xfrm>
            <a:off x="6184500" y="3442451"/>
            <a:ext cx="1154700" cy="461700"/>
          </a:xfrm>
          <a:prstGeom prst="rect">
            <a:avLst/>
          </a:prstGeom>
          <a:solidFill>
            <a:srgbClr val="5947DB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19"/>
          <p:cNvSpPr txBox="1"/>
          <p:nvPr/>
        </p:nvSpPr>
        <p:spPr>
          <a:xfrm>
            <a:off x="6184503" y="3521358"/>
            <a:ext cx="1154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USD</a:t>
            </a:r>
            <a:endParaRPr sz="10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76" name="Google Shape;176;p19"/>
          <p:cNvSpPr/>
          <p:nvPr/>
        </p:nvSpPr>
        <p:spPr>
          <a:xfrm>
            <a:off x="6184500" y="4011026"/>
            <a:ext cx="1154700" cy="461700"/>
          </a:xfrm>
          <a:prstGeom prst="rect">
            <a:avLst/>
          </a:prstGeom>
          <a:solidFill>
            <a:srgbClr val="5947DB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19"/>
          <p:cNvSpPr txBox="1"/>
          <p:nvPr/>
        </p:nvSpPr>
        <p:spPr>
          <a:xfrm>
            <a:off x="6184503" y="4072533"/>
            <a:ext cx="1154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 BITCOIN</a:t>
            </a:r>
            <a:endParaRPr sz="10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178" name="Google Shape;178;p19"/>
          <p:cNvCxnSpPr>
            <a:endCxn id="179" idx="0"/>
          </p:cNvCxnSpPr>
          <p:nvPr/>
        </p:nvCxnSpPr>
        <p:spPr>
          <a:xfrm>
            <a:off x="6038588" y="3371425"/>
            <a:ext cx="0" cy="14175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0" name="Google Shape;180;p19"/>
          <p:cNvCxnSpPr/>
          <p:nvPr/>
        </p:nvCxnSpPr>
        <p:spPr>
          <a:xfrm rot="10800000">
            <a:off x="6041788" y="3686950"/>
            <a:ext cx="1395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1" name="Google Shape;181;p19"/>
          <p:cNvSpPr/>
          <p:nvPr/>
        </p:nvSpPr>
        <p:spPr>
          <a:xfrm>
            <a:off x="5998688" y="3649875"/>
            <a:ext cx="79800" cy="798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82" name="Google Shape;182;p19"/>
          <p:cNvCxnSpPr/>
          <p:nvPr/>
        </p:nvCxnSpPr>
        <p:spPr>
          <a:xfrm rot="10800000">
            <a:off x="6041788" y="4239050"/>
            <a:ext cx="1395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3" name="Google Shape;183;p19"/>
          <p:cNvSpPr/>
          <p:nvPr/>
        </p:nvSpPr>
        <p:spPr>
          <a:xfrm>
            <a:off x="5998688" y="4201975"/>
            <a:ext cx="79800" cy="798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84" name="Google Shape;184;p19"/>
          <p:cNvCxnSpPr/>
          <p:nvPr/>
        </p:nvCxnSpPr>
        <p:spPr>
          <a:xfrm flipH="1">
            <a:off x="7477575" y="3341075"/>
            <a:ext cx="300" cy="17859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5" name="Google Shape;185;p19"/>
          <p:cNvCxnSpPr/>
          <p:nvPr/>
        </p:nvCxnSpPr>
        <p:spPr>
          <a:xfrm>
            <a:off x="7230825" y="3337863"/>
            <a:ext cx="2466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6" name="Google Shape;186;p19"/>
          <p:cNvCxnSpPr/>
          <p:nvPr/>
        </p:nvCxnSpPr>
        <p:spPr>
          <a:xfrm>
            <a:off x="7249275" y="5126975"/>
            <a:ext cx="2286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7" name="Google Shape;187;p19"/>
          <p:cNvSpPr/>
          <p:nvPr/>
        </p:nvSpPr>
        <p:spPr>
          <a:xfrm>
            <a:off x="6184500" y="4597976"/>
            <a:ext cx="1154700" cy="461700"/>
          </a:xfrm>
          <a:prstGeom prst="rect">
            <a:avLst/>
          </a:prstGeom>
          <a:solidFill>
            <a:srgbClr val="5947DB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19"/>
          <p:cNvSpPr txBox="1"/>
          <p:nvPr/>
        </p:nvSpPr>
        <p:spPr>
          <a:xfrm>
            <a:off x="6184503" y="4659483"/>
            <a:ext cx="1154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ETHEREUM</a:t>
            </a:r>
            <a:endParaRPr sz="10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189" name="Google Shape;189;p19"/>
          <p:cNvCxnSpPr/>
          <p:nvPr/>
        </p:nvCxnSpPr>
        <p:spPr>
          <a:xfrm rot="10800000">
            <a:off x="6041788" y="4826000"/>
            <a:ext cx="1395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9" name="Google Shape;179;p19"/>
          <p:cNvSpPr/>
          <p:nvPr/>
        </p:nvSpPr>
        <p:spPr>
          <a:xfrm>
            <a:off x="5998688" y="4788925"/>
            <a:ext cx="79800" cy="798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19"/>
          <p:cNvSpPr/>
          <p:nvPr/>
        </p:nvSpPr>
        <p:spPr>
          <a:xfrm>
            <a:off x="7626725" y="4032925"/>
            <a:ext cx="1154700" cy="455400"/>
          </a:xfrm>
          <a:prstGeom prst="rect">
            <a:avLst/>
          </a:prstGeom>
          <a:solidFill>
            <a:srgbClr val="0A0E57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19"/>
          <p:cNvSpPr txBox="1"/>
          <p:nvPr/>
        </p:nvSpPr>
        <p:spPr>
          <a:xfrm>
            <a:off x="7626725" y="3968325"/>
            <a:ext cx="11547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BUY CONFIRMATION TOTAL</a:t>
            </a:r>
            <a:endParaRPr sz="9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192" name="Google Shape;192;p19"/>
          <p:cNvCxnSpPr/>
          <p:nvPr/>
        </p:nvCxnSpPr>
        <p:spPr>
          <a:xfrm>
            <a:off x="3240600" y="2308075"/>
            <a:ext cx="1344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3" name="Google Shape;193;p19"/>
          <p:cNvCxnSpPr/>
          <p:nvPr/>
        </p:nvCxnSpPr>
        <p:spPr>
          <a:xfrm>
            <a:off x="5343225" y="3124525"/>
            <a:ext cx="1344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4" name="Google Shape;194;p19"/>
          <p:cNvCxnSpPr/>
          <p:nvPr/>
        </p:nvCxnSpPr>
        <p:spPr>
          <a:xfrm>
            <a:off x="7485088" y="4239050"/>
            <a:ext cx="1344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5" name="Google Shape;195;p19"/>
          <p:cNvCxnSpPr>
            <a:endCxn id="125" idx="0"/>
          </p:cNvCxnSpPr>
          <p:nvPr/>
        </p:nvCxnSpPr>
        <p:spPr>
          <a:xfrm>
            <a:off x="800725" y="780676"/>
            <a:ext cx="0" cy="2244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6" name="Google Shape;196;p19"/>
          <p:cNvSpPr txBox="1"/>
          <p:nvPr/>
        </p:nvSpPr>
        <p:spPr>
          <a:xfrm>
            <a:off x="943400" y="2635650"/>
            <a:ext cx="8622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RIPPLE</a:t>
            </a:r>
            <a:endParaRPr sz="8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97" name="Google Shape;197;p19"/>
          <p:cNvSpPr txBox="1"/>
          <p:nvPr/>
        </p:nvSpPr>
        <p:spPr>
          <a:xfrm>
            <a:off x="943400" y="3111250"/>
            <a:ext cx="8622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CARDANO</a:t>
            </a:r>
            <a:endParaRPr sz="9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98" name="Google Shape;198;p19"/>
          <p:cNvSpPr txBox="1"/>
          <p:nvPr/>
        </p:nvSpPr>
        <p:spPr>
          <a:xfrm>
            <a:off x="943400" y="3538900"/>
            <a:ext cx="8622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FILECOIN</a:t>
            </a:r>
            <a:endParaRPr sz="9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99" name="Google Shape;199;p19"/>
          <p:cNvSpPr txBox="1"/>
          <p:nvPr/>
        </p:nvSpPr>
        <p:spPr>
          <a:xfrm>
            <a:off x="943375" y="4013200"/>
            <a:ext cx="8622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POLKADOT</a:t>
            </a:r>
            <a:endParaRPr sz="9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00" name="Google Shape;200;p19"/>
          <p:cNvSpPr txBox="1"/>
          <p:nvPr/>
        </p:nvSpPr>
        <p:spPr>
          <a:xfrm>
            <a:off x="943400" y="4473350"/>
            <a:ext cx="8622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LITECOIN</a:t>
            </a:r>
            <a:endParaRPr sz="9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01" name="Google Shape;201;p19"/>
          <p:cNvSpPr txBox="1"/>
          <p:nvPr/>
        </p:nvSpPr>
        <p:spPr>
          <a:xfrm>
            <a:off x="943400" y="4948950"/>
            <a:ext cx="8622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CHAINLINK</a:t>
            </a:r>
            <a:endParaRPr sz="9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02" name="Google Shape;202;p19"/>
          <p:cNvSpPr txBox="1"/>
          <p:nvPr/>
        </p:nvSpPr>
        <p:spPr>
          <a:xfrm>
            <a:off x="911388" y="1708200"/>
            <a:ext cx="9237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BITCOIN</a:t>
            </a:r>
            <a:endParaRPr sz="9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03" name="Google Shape;203;p19"/>
          <p:cNvSpPr txBox="1"/>
          <p:nvPr/>
        </p:nvSpPr>
        <p:spPr>
          <a:xfrm>
            <a:off x="912650" y="2175500"/>
            <a:ext cx="9237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ETHEREUM</a:t>
            </a:r>
            <a:endParaRPr sz="9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20"/>
          <p:cNvPicPr preferRelativeResize="0"/>
          <p:nvPr/>
        </p:nvPicPr>
        <p:blipFill rotWithShape="1">
          <a:blip r:embed="rId3">
            <a:alphaModFix/>
          </a:blip>
          <a:srcRect b="0" l="0" r="28977" t="0"/>
          <a:stretch/>
        </p:blipFill>
        <p:spPr>
          <a:xfrm>
            <a:off x="0" y="0"/>
            <a:ext cx="9143998" cy="571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20"/>
          <p:cNvPicPr preferRelativeResize="0"/>
          <p:nvPr/>
        </p:nvPicPr>
        <p:blipFill rotWithShape="1">
          <a:blip r:embed="rId4">
            <a:alphaModFix/>
          </a:blip>
          <a:srcRect b="11464" l="7900" r="1601" t="6238"/>
          <a:stretch/>
        </p:blipFill>
        <p:spPr>
          <a:xfrm rot="3">
            <a:off x="1999527" y="2621414"/>
            <a:ext cx="3959851" cy="277689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0" name="Google Shape;210;p20"/>
          <p:cNvGrpSpPr/>
          <p:nvPr/>
        </p:nvGrpSpPr>
        <p:grpSpPr>
          <a:xfrm>
            <a:off x="223350" y="316662"/>
            <a:ext cx="8542500" cy="5081663"/>
            <a:chOff x="269825" y="317975"/>
            <a:chExt cx="8542500" cy="5081663"/>
          </a:xfrm>
        </p:grpSpPr>
        <p:sp>
          <p:nvSpPr>
            <p:cNvPr id="211" name="Google Shape;211;p20"/>
            <p:cNvSpPr/>
            <p:nvPr/>
          </p:nvSpPr>
          <p:spPr>
            <a:xfrm>
              <a:off x="269850" y="317975"/>
              <a:ext cx="1154700" cy="461700"/>
            </a:xfrm>
            <a:prstGeom prst="rect">
              <a:avLst/>
            </a:prstGeom>
            <a:solidFill>
              <a:srgbClr val="0A0E57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20"/>
            <p:cNvSpPr txBox="1"/>
            <p:nvPr/>
          </p:nvSpPr>
          <p:spPr>
            <a:xfrm>
              <a:off x="269825" y="371833"/>
              <a:ext cx="11547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lt1"/>
                  </a:solidFill>
                  <a:latin typeface="Comfortaa"/>
                  <a:ea typeface="Comfortaa"/>
                  <a:cs typeface="Comfortaa"/>
                  <a:sym typeface="Comfortaa"/>
                </a:rPr>
                <a:t>SELL COIN</a:t>
              </a:r>
              <a:endParaRPr sz="1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endParaRPr>
            </a:p>
          </p:txBody>
        </p:sp>
        <p:sp>
          <p:nvSpPr>
            <p:cNvPr id="213" name="Google Shape;213;p20"/>
            <p:cNvSpPr/>
            <p:nvPr/>
          </p:nvSpPr>
          <p:spPr>
            <a:xfrm>
              <a:off x="269850" y="1005076"/>
              <a:ext cx="1154700" cy="461700"/>
            </a:xfrm>
            <a:prstGeom prst="rect">
              <a:avLst/>
            </a:prstGeom>
            <a:solidFill>
              <a:srgbClr val="0A0E57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20"/>
            <p:cNvSpPr txBox="1"/>
            <p:nvPr/>
          </p:nvSpPr>
          <p:spPr>
            <a:xfrm>
              <a:off x="269850" y="1066575"/>
              <a:ext cx="11547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lt1"/>
                  </a:solidFill>
                  <a:latin typeface="Comfortaa"/>
                  <a:ea typeface="Comfortaa"/>
                  <a:cs typeface="Comfortaa"/>
                  <a:sym typeface="Comfortaa"/>
                </a:rPr>
                <a:t>SELL ORDER</a:t>
              </a:r>
              <a:endParaRPr sz="1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endParaRPr>
            </a:p>
          </p:txBody>
        </p:sp>
        <p:sp>
          <p:nvSpPr>
            <p:cNvPr id="215" name="Google Shape;215;p20"/>
            <p:cNvSpPr/>
            <p:nvPr/>
          </p:nvSpPr>
          <p:spPr>
            <a:xfrm>
              <a:off x="2132375" y="2083012"/>
              <a:ext cx="1154700" cy="455400"/>
            </a:xfrm>
            <a:prstGeom prst="rect">
              <a:avLst/>
            </a:prstGeom>
            <a:solidFill>
              <a:srgbClr val="0A0E57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20"/>
            <p:cNvSpPr txBox="1"/>
            <p:nvPr/>
          </p:nvSpPr>
          <p:spPr>
            <a:xfrm>
              <a:off x="2132375" y="2100375"/>
              <a:ext cx="11547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lt1"/>
                  </a:solidFill>
                  <a:latin typeface="Comfortaa"/>
                  <a:ea typeface="Comfortaa"/>
                  <a:cs typeface="Comfortaa"/>
                  <a:sym typeface="Comfortaa"/>
                </a:rPr>
                <a:t>QUANTITY SELL</a:t>
              </a:r>
              <a:endParaRPr sz="1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endParaRPr>
            </a:p>
          </p:txBody>
        </p:sp>
        <p:sp>
          <p:nvSpPr>
            <p:cNvPr id="217" name="Google Shape;217;p20"/>
            <p:cNvSpPr/>
            <p:nvPr/>
          </p:nvSpPr>
          <p:spPr>
            <a:xfrm>
              <a:off x="3421475" y="2080375"/>
              <a:ext cx="1154700" cy="455400"/>
            </a:xfrm>
            <a:prstGeom prst="rect">
              <a:avLst/>
            </a:prstGeom>
            <a:solidFill>
              <a:srgbClr val="0A0E57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20"/>
            <p:cNvSpPr txBox="1"/>
            <p:nvPr/>
          </p:nvSpPr>
          <p:spPr>
            <a:xfrm>
              <a:off x="3421475" y="2066800"/>
              <a:ext cx="11547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lt1"/>
                  </a:solidFill>
                  <a:latin typeface="Comfortaa"/>
                  <a:ea typeface="Comfortaa"/>
                  <a:cs typeface="Comfortaa"/>
                  <a:sym typeface="Comfortaa"/>
                </a:rPr>
                <a:t>SELL </a:t>
              </a:r>
              <a:r>
                <a:rPr lang="en" sz="1000">
                  <a:solidFill>
                    <a:schemeClr val="lt1"/>
                  </a:solidFill>
                  <a:latin typeface="Comfortaa"/>
                  <a:ea typeface="Comfortaa"/>
                  <a:cs typeface="Comfortaa"/>
                  <a:sym typeface="Comfortaa"/>
                </a:rPr>
                <a:t>ORDER TYPE</a:t>
              </a:r>
              <a:endParaRPr sz="1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endParaRPr>
            </a:p>
          </p:txBody>
        </p:sp>
        <p:sp>
          <p:nvSpPr>
            <p:cNvPr id="219" name="Google Shape;219;p20"/>
            <p:cNvSpPr/>
            <p:nvPr/>
          </p:nvSpPr>
          <p:spPr>
            <a:xfrm>
              <a:off x="4103175" y="2611101"/>
              <a:ext cx="1154700" cy="461700"/>
            </a:xfrm>
            <a:prstGeom prst="rect">
              <a:avLst/>
            </a:prstGeom>
            <a:solidFill>
              <a:srgbClr val="5947DB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20"/>
            <p:cNvSpPr txBox="1"/>
            <p:nvPr/>
          </p:nvSpPr>
          <p:spPr>
            <a:xfrm>
              <a:off x="4103178" y="2690008"/>
              <a:ext cx="11547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lt1"/>
                  </a:solidFill>
                  <a:latin typeface="Comfortaa"/>
                  <a:ea typeface="Comfortaa"/>
                  <a:cs typeface="Comfortaa"/>
                  <a:sym typeface="Comfortaa"/>
                </a:rPr>
                <a:t>MARKET</a:t>
              </a:r>
              <a:endParaRPr sz="1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endParaRPr>
            </a:p>
          </p:txBody>
        </p:sp>
        <p:sp>
          <p:nvSpPr>
            <p:cNvPr id="221" name="Google Shape;221;p20"/>
            <p:cNvSpPr/>
            <p:nvPr/>
          </p:nvSpPr>
          <p:spPr>
            <a:xfrm>
              <a:off x="4103175" y="3179676"/>
              <a:ext cx="1154700" cy="461700"/>
            </a:xfrm>
            <a:prstGeom prst="rect">
              <a:avLst/>
            </a:prstGeom>
            <a:solidFill>
              <a:srgbClr val="5947DB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20"/>
            <p:cNvSpPr txBox="1"/>
            <p:nvPr/>
          </p:nvSpPr>
          <p:spPr>
            <a:xfrm>
              <a:off x="4103178" y="3241183"/>
              <a:ext cx="11547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lt1"/>
                  </a:solidFill>
                  <a:latin typeface="Comfortaa"/>
                  <a:ea typeface="Comfortaa"/>
                  <a:cs typeface="Comfortaa"/>
                  <a:sym typeface="Comfortaa"/>
                </a:rPr>
                <a:t>LIMIT</a:t>
              </a:r>
              <a:endParaRPr sz="1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endParaRPr>
            </a:p>
          </p:txBody>
        </p:sp>
        <p:sp>
          <p:nvSpPr>
            <p:cNvPr id="223" name="Google Shape;223;p20"/>
            <p:cNvSpPr/>
            <p:nvPr/>
          </p:nvSpPr>
          <p:spPr>
            <a:xfrm>
              <a:off x="989875" y="1692175"/>
              <a:ext cx="862200" cy="354000"/>
            </a:xfrm>
            <a:prstGeom prst="ellipse">
              <a:avLst/>
            </a:prstGeom>
            <a:solidFill>
              <a:srgbClr val="22658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20"/>
            <p:cNvSpPr/>
            <p:nvPr/>
          </p:nvSpPr>
          <p:spPr>
            <a:xfrm>
              <a:off x="989875" y="2160050"/>
              <a:ext cx="862200" cy="354000"/>
            </a:xfrm>
            <a:prstGeom prst="ellipse">
              <a:avLst/>
            </a:prstGeom>
            <a:solidFill>
              <a:srgbClr val="22658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20"/>
            <p:cNvSpPr/>
            <p:nvPr/>
          </p:nvSpPr>
          <p:spPr>
            <a:xfrm>
              <a:off x="989875" y="2627925"/>
              <a:ext cx="862200" cy="354000"/>
            </a:xfrm>
            <a:prstGeom prst="ellipse">
              <a:avLst/>
            </a:prstGeom>
            <a:solidFill>
              <a:srgbClr val="22658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20"/>
            <p:cNvSpPr/>
            <p:nvPr/>
          </p:nvSpPr>
          <p:spPr>
            <a:xfrm>
              <a:off x="989875" y="3095800"/>
              <a:ext cx="862200" cy="354000"/>
            </a:xfrm>
            <a:prstGeom prst="ellipse">
              <a:avLst/>
            </a:prstGeom>
            <a:solidFill>
              <a:srgbClr val="22658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20"/>
            <p:cNvSpPr/>
            <p:nvPr/>
          </p:nvSpPr>
          <p:spPr>
            <a:xfrm>
              <a:off x="989875" y="3529875"/>
              <a:ext cx="862200" cy="354000"/>
            </a:xfrm>
            <a:prstGeom prst="ellipse">
              <a:avLst/>
            </a:prstGeom>
            <a:solidFill>
              <a:srgbClr val="22658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20"/>
            <p:cNvSpPr/>
            <p:nvPr/>
          </p:nvSpPr>
          <p:spPr>
            <a:xfrm>
              <a:off x="989875" y="3997750"/>
              <a:ext cx="862200" cy="354000"/>
            </a:xfrm>
            <a:prstGeom prst="ellipse">
              <a:avLst/>
            </a:prstGeom>
            <a:solidFill>
              <a:srgbClr val="22658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20"/>
            <p:cNvSpPr/>
            <p:nvPr/>
          </p:nvSpPr>
          <p:spPr>
            <a:xfrm>
              <a:off x="989875" y="4465625"/>
              <a:ext cx="862200" cy="354000"/>
            </a:xfrm>
            <a:prstGeom prst="ellipse">
              <a:avLst/>
            </a:prstGeom>
            <a:solidFill>
              <a:srgbClr val="22658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20"/>
            <p:cNvSpPr/>
            <p:nvPr/>
          </p:nvSpPr>
          <p:spPr>
            <a:xfrm>
              <a:off x="989875" y="4933500"/>
              <a:ext cx="862200" cy="354000"/>
            </a:xfrm>
            <a:prstGeom prst="ellipse">
              <a:avLst/>
            </a:prstGeom>
            <a:solidFill>
              <a:srgbClr val="22658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31" name="Google Shape;231;p20"/>
            <p:cNvCxnSpPr>
              <a:stCxn id="213" idx="2"/>
            </p:cNvCxnSpPr>
            <p:nvPr/>
          </p:nvCxnSpPr>
          <p:spPr>
            <a:xfrm>
              <a:off x="847200" y="1466776"/>
              <a:ext cx="0" cy="36429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2" name="Google Shape;232;p20"/>
            <p:cNvCxnSpPr/>
            <p:nvPr/>
          </p:nvCxnSpPr>
          <p:spPr>
            <a:xfrm rot="10800000">
              <a:off x="850375" y="1866350"/>
              <a:ext cx="1395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33" name="Google Shape;233;p20"/>
            <p:cNvSpPr/>
            <p:nvPr/>
          </p:nvSpPr>
          <p:spPr>
            <a:xfrm>
              <a:off x="807275" y="1829275"/>
              <a:ext cx="79800" cy="798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34" name="Google Shape;234;p20"/>
            <p:cNvCxnSpPr/>
            <p:nvPr/>
          </p:nvCxnSpPr>
          <p:spPr>
            <a:xfrm rot="10800000">
              <a:off x="850375" y="2334225"/>
              <a:ext cx="1395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35" name="Google Shape;235;p20"/>
            <p:cNvSpPr/>
            <p:nvPr/>
          </p:nvSpPr>
          <p:spPr>
            <a:xfrm>
              <a:off x="807275" y="2297150"/>
              <a:ext cx="79800" cy="798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36" name="Google Shape;236;p20"/>
            <p:cNvCxnSpPr/>
            <p:nvPr/>
          </p:nvCxnSpPr>
          <p:spPr>
            <a:xfrm rot="10800000">
              <a:off x="850375" y="2802100"/>
              <a:ext cx="1395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37" name="Google Shape;237;p20"/>
            <p:cNvSpPr/>
            <p:nvPr/>
          </p:nvSpPr>
          <p:spPr>
            <a:xfrm>
              <a:off x="807275" y="2765025"/>
              <a:ext cx="79800" cy="798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38" name="Google Shape;238;p20"/>
            <p:cNvCxnSpPr/>
            <p:nvPr/>
          </p:nvCxnSpPr>
          <p:spPr>
            <a:xfrm rot="10800000">
              <a:off x="850375" y="3269975"/>
              <a:ext cx="1395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39" name="Google Shape;239;p20"/>
            <p:cNvSpPr/>
            <p:nvPr/>
          </p:nvSpPr>
          <p:spPr>
            <a:xfrm>
              <a:off x="807275" y="3232900"/>
              <a:ext cx="79800" cy="798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40" name="Google Shape;240;p20"/>
            <p:cNvCxnSpPr/>
            <p:nvPr/>
          </p:nvCxnSpPr>
          <p:spPr>
            <a:xfrm rot="10800000">
              <a:off x="850375" y="3697625"/>
              <a:ext cx="1395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41" name="Google Shape;241;p20"/>
            <p:cNvSpPr/>
            <p:nvPr/>
          </p:nvSpPr>
          <p:spPr>
            <a:xfrm>
              <a:off x="807275" y="3660550"/>
              <a:ext cx="79800" cy="798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42" name="Google Shape;242;p20"/>
            <p:cNvCxnSpPr/>
            <p:nvPr/>
          </p:nvCxnSpPr>
          <p:spPr>
            <a:xfrm rot="10800000">
              <a:off x="850375" y="4168000"/>
              <a:ext cx="1395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43" name="Google Shape;243;p20"/>
            <p:cNvSpPr/>
            <p:nvPr/>
          </p:nvSpPr>
          <p:spPr>
            <a:xfrm>
              <a:off x="807275" y="4130925"/>
              <a:ext cx="79800" cy="798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44" name="Google Shape;244;p20"/>
            <p:cNvCxnSpPr/>
            <p:nvPr/>
          </p:nvCxnSpPr>
          <p:spPr>
            <a:xfrm rot="10800000">
              <a:off x="850375" y="5108750"/>
              <a:ext cx="1395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45" name="Google Shape;245;p20"/>
            <p:cNvSpPr/>
            <p:nvPr/>
          </p:nvSpPr>
          <p:spPr>
            <a:xfrm>
              <a:off x="807275" y="5071675"/>
              <a:ext cx="79800" cy="798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46" name="Google Shape;246;p20"/>
            <p:cNvCxnSpPr/>
            <p:nvPr/>
          </p:nvCxnSpPr>
          <p:spPr>
            <a:xfrm rot="10800000">
              <a:off x="850375" y="4638375"/>
              <a:ext cx="1395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47" name="Google Shape;247;p20"/>
            <p:cNvSpPr/>
            <p:nvPr/>
          </p:nvSpPr>
          <p:spPr>
            <a:xfrm>
              <a:off x="807275" y="4601300"/>
              <a:ext cx="79800" cy="798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48" name="Google Shape;248;p20"/>
            <p:cNvCxnSpPr/>
            <p:nvPr/>
          </p:nvCxnSpPr>
          <p:spPr>
            <a:xfrm>
              <a:off x="1992225" y="1637125"/>
              <a:ext cx="0" cy="37599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9" name="Google Shape;249;p20"/>
            <p:cNvCxnSpPr/>
            <p:nvPr/>
          </p:nvCxnSpPr>
          <p:spPr>
            <a:xfrm>
              <a:off x="1752025" y="1643213"/>
              <a:ext cx="2466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0" name="Google Shape;250;p20"/>
            <p:cNvCxnSpPr/>
            <p:nvPr/>
          </p:nvCxnSpPr>
          <p:spPr>
            <a:xfrm>
              <a:off x="1745625" y="5397013"/>
              <a:ext cx="2466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1" name="Google Shape;251;p20"/>
            <p:cNvCxnSpPr/>
            <p:nvPr/>
          </p:nvCxnSpPr>
          <p:spPr>
            <a:xfrm>
              <a:off x="1992225" y="2329300"/>
              <a:ext cx="1344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2" name="Google Shape;252;p20"/>
            <p:cNvCxnSpPr>
              <a:endCxn id="253" idx="0"/>
            </p:cNvCxnSpPr>
            <p:nvPr/>
          </p:nvCxnSpPr>
          <p:spPr>
            <a:xfrm>
              <a:off x="3957263" y="2545400"/>
              <a:ext cx="0" cy="13938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4" name="Google Shape;254;p20"/>
            <p:cNvCxnSpPr/>
            <p:nvPr/>
          </p:nvCxnSpPr>
          <p:spPr>
            <a:xfrm rot="10800000">
              <a:off x="3960463" y="2855600"/>
              <a:ext cx="1395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55" name="Google Shape;255;p20"/>
            <p:cNvSpPr/>
            <p:nvPr/>
          </p:nvSpPr>
          <p:spPr>
            <a:xfrm>
              <a:off x="3917363" y="2818525"/>
              <a:ext cx="79800" cy="798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56" name="Google Shape;256;p20"/>
            <p:cNvCxnSpPr/>
            <p:nvPr/>
          </p:nvCxnSpPr>
          <p:spPr>
            <a:xfrm rot="10800000">
              <a:off x="3960463" y="3407700"/>
              <a:ext cx="1395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57" name="Google Shape;257;p20"/>
            <p:cNvSpPr/>
            <p:nvPr/>
          </p:nvSpPr>
          <p:spPr>
            <a:xfrm>
              <a:off x="3917363" y="3370625"/>
              <a:ext cx="79800" cy="798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58" name="Google Shape;258;p20"/>
            <p:cNvCxnSpPr/>
            <p:nvPr/>
          </p:nvCxnSpPr>
          <p:spPr>
            <a:xfrm>
              <a:off x="5389700" y="2503375"/>
              <a:ext cx="1500" cy="17859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9" name="Google Shape;259;p20"/>
            <p:cNvCxnSpPr/>
            <p:nvPr/>
          </p:nvCxnSpPr>
          <p:spPr>
            <a:xfrm>
              <a:off x="5149500" y="2506513"/>
              <a:ext cx="2466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60" name="Google Shape;260;p20"/>
            <p:cNvCxnSpPr/>
            <p:nvPr/>
          </p:nvCxnSpPr>
          <p:spPr>
            <a:xfrm>
              <a:off x="5143100" y="4285412"/>
              <a:ext cx="2466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61" name="Google Shape;261;p20"/>
            <p:cNvSpPr/>
            <p:nvPr/>
          </p:nvSpPr>
          <p:spPr>
            <a:xfrm>
              <a:off x="5523025" y="3184737"/>
              <a:ext cx="1154700" cy="455400"/>
            </a:xfrm>
            <a:prstGeom prst="rect">
              <a:avLst/>
            </a:prstGeom>
            <a:solidFill>
              <a:srgbClr val="0A0E57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20"/>
            <p:cNvSpPr txBox="1"/>
            <p:nvPr/>
          </p:nvSpPr>
          <p:spPr>
            <a:xfrm>
              <a:off x="5523025" y="3171162"/>
              <a:ext cx="11547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lt1"/>
                  </a:solidFill>
                  <a:latin typeface="Comfortaa"/>
                  <a:ea typeface="Comfortaa"/>
                  <a:cs typeface="Comfortaa"/>
                  <a:sym typeface="Comfortaa"/>
                </a:rPr>
                <a:t>SELL </a:t>
              </a:r>
              <a:r>
                <a:rPr lang="en" sz="1000">
                  <a:solidFill>
                    <a:schemeClr val="lt1"/>
                  </a:solidFill>
                  <a:latin typeface="Comfortaa"/>
                  <a:ea typeface="Comfortaa"/>
                  <a:cs typeface="Comfortaa"/>
                  <a:sym typeface="Comfortaa"/>
                </a:rPr>
                <a:t>ORDER EXCHANGE</a:t>
              </a:r>
              <a:endParaRPr sz="1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endParaRPr>
            </a:p>
          </p:txBody>
        </p:sp>
        <p:sp>
          <p:nvSpPr>
            <p:cNvPr id="263" name="Google Shape;263;p20"/>
            <p:cNvSpPr/>
            <p:nvPr/>
          </p:nvSpPr>
          <p:spPr>
            <a:xfrm>
              <a:off x="6215400" y="3715113"/>
              <a:ext cx="1154700" cy="461700"/>
            </a:xfrm>
            <a:prstGeom prst="rect">
              <a:avLst/>
            </a:prstGeom>
            <a:solidFill>
              <a:srgbClr val="5947DB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20"/>
            <p:cNvSpPr txBox="1"/>
            <p:nvPr/>
          </p:nvSpPr>
          <p:spPr>
            <a:xfrm>
              <a:off x="6215403" y="3794021"/>
              <a:ext cx="11547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lt1"/>
                  </a:solidFill>
                  <a:latin typeface="Comfortaa"/>
                  <a:ea typeface="Comfortaa"/>
                  <a:cs typeface="Comfortaa"/>
                  <a:sym typeface="Comfortaa"/>
                </a:rPr>
                <a:t>USD</a:t>
              </a:r>
              <a:endParaRPr sz="1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endParaRPr>
            </a:p>
          </p:txBody>
        </p:sp>
        <p:sp>
          <p:nvSpPr>
            <p:cNvPr id="265" name="Google Shape;265;p20"/>
            <p:cNvSpPr/>
            <p:nvPr/>
          </p:nvSpPr>
          <p:spPr>
            <a:xfrm>
              <a:off x="6215400" y="4283688"/>
              <a:ext cx="1154700" cy="461700"/>
            </a:xfrm>
            <a:prstGeom prst="rect">
              <a:avLst/>
            </a:prstGeom>
            <a:solidFill>
              <a:srgbClr val="5947DB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20"/>
            <p:cNvSpPr txBox="1"/>
            <p:nvPr/>
          </p:nvSpPr>
          <p:spPr>
            <a:xfrm>
              <a:off x="6215403" y="4345196"/>
              <a:ext cx="11547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lt1"/>
                  </a:solidFill>
                  <a:latin typeface="Comfortaa"/>
                  <a:ea typeface="Comfortaa"/>
                  <a:cs typeface="Comfortaa"/>
                  <a:sym typeface="Comfortaa"/>
                </a:rPr>
                <a:t> BITCOIN</a:t>
              </a:r>
              <a:endParaRPr sz="1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endParaRPr>
            </a:p>
          </p:txBody>
        </p:sp>
        <p:cxnSp>
          <p:nvCxnSpPr>
            <p:cNvPr id="267" name="Google Shape;267;p20"/>
            <p:cNvCxnSpPr>
              <a:endCxn id="268" idx="0"/>
            </p:cNvCxnSpPr>
            <p:nvPr/>
          </p:nvCxnSpPr>
          <p:spPr>
            <a:xfrm>
              <a:off x="6069488" y="3644088"/>
              <a:ext cx="0" cy="14175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69" name="Google Shape;269;p20"/>
            <p:cNvCxnSpPr/>
            <p:nvPr/>
          </p:nvCxnSpPr>
          <p:spPr>
            <a:xfrm rot="10800000">
              <a:off x="6072688" y="3959613"/>
              <a:ext cx="1395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70" name="Google Shape;270;p20"/>
            <p:cNvSpPr/>
            <p:nvPr/>
          </p:nvSpPr>
          <p:spPr>
            <a:xfrm>
              <a:off x="6029588" y="3922538"/>
              <a:ext cx="79800" cy="798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71" name="Google Shape;271;p20"/>
            <p:cNvCxnSpPr/>
            <p:nvPr/>
          </p:nvCxnSpPr>
          <p:spPr>
            <a:xfrm rot="10800000">
              <a:off x="6072688" y="4511713"/>
              <a:ext cx="1395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72" name="Google Shape;272;p20"/>
            <p:cNvSpPr/>
            <p:nvPr/>
          </p:nvSpPr>
          <p:spPr>
            <a:xfrm>
              <a:off x="6029588" y="4474638"/>
              <a:ext cx="79800" cy="798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73" name="Google Shape;273;p20"/>
            <p:cNvCxnSpPr/>
            <p:nvPr/>
          </p:nvCxnSpPr>
          <p:spPr>
            <a:xfrm flipH="1">
              <a:off x="7508475" y="3613738"/>
              <a:ext cx="300" cy="17859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4" name="Google Shape;274;p20"/>
            <p:cNvCxnSpPr/>
            <p:nvPr/>
          </p:nvCxnSpPr>
          <p:spPr>
            <a:xfrm>
              <a:off x="7261725" y="3610525"/>
              <a:ext cx="2466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5" name="Google Shape;275;p20"/>
            <p:cNvCxnSpPr/>
            <p:nvPr/>
          </p:nvCxnSpPr>
          <p:spPr>
            <a:xfrm>
              <a:off x="7280175" y="5399638"/>
              <a:ext cx="2286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76" name="Google Shape;276;p20"/>
            <p:cNvSpPr/>
            <p:nvPr/>
          </p:nvSpPr>
          <p:spPr>
            <a:xfrm>
              <a:off x="6215400" y="4870638"/>
              <a:ext cx="1154700" cy="461700"/>
            </a:xfrm>
            <a:prstGeom prst="rect">
              <a:avLst/>
            </a:prstGeom>
            <a:solidFill>
              <a:srgbClr val="5947DB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20"/>
            <p:cNvSpPr txBox="1"/>
            <p:nvPr/>
          </p:nvSpPr>
          <p:spPr>
            <a:xfrm>
              <a:off x="6215403" y="4932146"/>
              <a:ext cx="11547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lt1"/>
                  </a:solidFill>
                  <a:latin typeface="Comfortaa"/>
                  <a:ea typeface="Comfortaa"/>
                  <a:cs typeface="Comfortaa"/>
                  <a:sym typeface="Comfortaa"/>
                </a:rPr>
                <a:t>ETHEREUM</a:t>
              </a:r>
              <a:endParaRPr sz="1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endParaRPr>
            </a:p>
          </p:txBody>
        </p:sp>
        <p:cxnSp>
          <p:nvCxnSpPr>
            <p:cNvPr id="278" name="Google Shape;278;p20"/>
            <p:cNvCxnSpPr/>
            <p:nvPr/>
          </p:nvCxnSpPr>
          <p:spPr>
            <a:xfrm rot="10800000">
              <a:off x="6072688" y="5098663"/>
              <a:ext cx="1395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68" name="Google Shape;268;p20"/>
            <p:cNvSpPr/>
            <p:nvPr/>
          </p:nvSpPr>
          <p:spPr>
            <a:xfrm>
              <a:off x="6029588" y="5061588"/>
              <a:ext cx="79800" cy="798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20"/>
            <p:cNvSpPr/>
            <p:nvPr/>
          </p:nvSpPr>
          <p:spPr>
            <a:xfrm>
              <a:off x="7657625" y="4305587"/>
              <a:ext cx="1154700" cy="455400"/>
            </a:xfrm>
            <a:prstGeom prst="rect">
              <a:avLst/>
            </a:prstGeom>
            <a:solidFill>
              <a:srgbClr val="0A0E57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20"/>
            <p:cNvSpPr txBox="1"/>
            <p:nvPr/>
          </p:nvSpPr>
          <p:spPr>
            <a:xfrm>
              <a:off x="7657625" y="4240987"/>
              <a:ext cx="1154700" cy="600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chemeClr val="lt1"/>
                  </a:solidFill>
                  <a:latin typeface="Comfortaa"/>
                  <a:ea typeface="Comfortaa"/>
                  <a:cs typeface="Comfortaa"/>
                  <a:sym typeface="Comfortaa"/>
                </a:rPr>
                <a:t>SELL </a:t>
              </a:r>
              <a:r>
                <a:rPr lang="en" sz="900">
                  <a:solidFill>
                    <a:schemeClr val="lt1"/>
                  </a:solidFill>
                  <a:latin typeface="Comfortaa"/>
                  <a:ea typeface="Comfortaa"/>
                  <a:cs typeface="Comfortaa"/>
                  <a:sym typeface="Comfortaa"/>
                </a:rPr>
                <a:t>CONFIRMATION TOTAL</a:t>
              </a:r>
              <a:endParaRPr sz="9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endParaRPr>
            </a:p>
          </p:txBody>
        </p:sp>
        <p:cxnSp>
          <p:nvCxnSpPr>
            <p:cNvPr id="281" name="Google Shape;281;p20"/>
            <p:cNvCxnSpPr/>
            <p:nvPr/>
          </p:nvCxnSpPr>
          <p:spPr>
            <a:xfrm>
              <a:off x="3287075" y="2308075"/>
              <a:ext cx="1344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82" name="Google Shape;282;p20"/>
            <p:cNvCxnSpPr/>
            <p:nvPr/>
          </p:nvCxnSpPr>
          <p:spPr>
            <a:xfrm>
              <a:off x="5389700" y="3397363"/>
              <a:ext cx="1344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83" name="Google Shape;283;p20"/>
            <p:cNvCxnSpPr/>
            <p:nvPr/>
          </p:nvCxnSpPr>
          <p:spPr>
            <a:xfrm>
              <a:off x="7515988" y="4511713"/>
              <a:ext cx="1344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84" name="Google Shape;284;p20"/>
            <p:cNvCxnSpPr>
              <a:endCxn id="213" idx="0"/>
            </p:cNvCxnSpPr>
            <p:nvPr/>
          </p:nvCxnSpPr>
          <p:spPr>
            <a:xfrm>
              <a:off x="847200" y="780676"/>
              <a:ext cx="0" cy="2244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85" name="Google Shape;285;p20"/>
            <p:cNvSpPr/>
            <p:nvPr/>
          </p:nvSpPr>
          <p:spPr>
            <a:xfrm>
              <a:off x="4103175" y="3748251"/>
              <a:ext cx="1154700" cy="461700"/>
            </a:xfrm>
            <a:prstGeom prst="rect">
              <a:avLst/>
            </a:prstGeom>
            <a:solidFill>
              <a:srgbClr val="5947DB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20"/>
            <p:cNvSpPr txBox="1"/>
            <p:nvPr/>
          </p:nvSpPr>
          <p:spPr>
            <a:xfrm>
              <a:off x="4103178" y="3809758"/>
              <a:ext cx="11547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lt1"/>
                  </a:solidFill>
                  <a:latin typeface="Comfortaa"/>
                  <a:ea typeface="Comfortaa"/>
                  <a:cs typeface="Comfortaa"/>
                  <a:sym typeface="Comfortaa"/>
                </a:rPr>
                <a:t>STOP LOSS</a:t>
              </a:r>
              <a:endParaRPr sz="1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endParaRPr>
            </a:p>
          </p:txBody>
        </p:sp>
        <p:cxnSp>
          <p:nvCxnSpPr>
            <p:cNvPr id="287" name="Google Shape;287;p20"/>
            <p:cNvCxnSpPr/>
            <p:nvPr/>
          </p:nvCxnSpPr>
          <p:spPr>
            <a:xfrm rot="10800000">
              <a:off x="3960463" y="3976275"/>
              <a:ext cx="1395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53" name="Google Shape;253;p20"/>
            <p:cNvSpPr/>
            <p:nvPr/>
          </p:nvSpPr>
          <p:spPr>
            <a:xfrm>
              <a:off x="3917363" y="3939200"/>
              <a:ext cx="79800" cy="798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20"/>
            <p:cNvSpPr txBox="1"/>
            <p:nvPr/>
          </p:nvSpPr>
          <p:spPr>
            <a:xfrm>
              <a:off x="989875" y="1695700"/>
              <a:ext cx="8622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chemeClr val="lt1"/>
                  </a:solidFill>
                  <a:latin typeface="Comfortaa"/>
                  <a:ea typeface="Comfortaa"/>
                  <a:cs typeface="Comfortaa"/>
                  <a:sym typeface="Comfortaa"/>
                </a:rPr>
                <a:t>BITCOIN</a:t>
              </a:r>
              <a:endParaRPr sz="9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endParaRPr>
            </a:p>
          </p:txBody>
        </p:sp>
        <p:sp>
          <p:nvSpPr>
            <p:cNvPr id="289" name="Google Shape;289;p20"/>
            <p:cNvSpPr txBox="1"/>
            <p:nvPr/>
          </p:nvSpPr>
          <p:spPr>
            <a:xfrm>
              <a:off x="959125" y="2175500"/>
              <a:ext cx="9237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chemeClr val="lt1"/>
                  </a:solidFill>
                  <a:latin typeface="Comfortaa"/>
                  <a:ea typeface="Comfortaa"/>
                  <a:cs typeface="Comfortaa"/>
                  <a:sym typeface="Comfortaa"/>
                </a:rPr>
                <a:t>ETHEREUM</a:t>
              </a:r>
              <a:endParaRPr sz="9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endParaRPr>
            </a:p>
          </p:txBody>
        </p:sp>
        <p:sp>
          <p:nvSpPr>
            <p:cNvPr id="290" name="Google Shape;290;p20"/>
            <p:cNvSpPr txBox="1"/>
            <p:nvPr/>
          </p:nvSpPr>
          <p:spPr>
            <a:xfrm>
              <a:off x="989875" y="2635650"/>
              <a:ext cx="8622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chemeClr val="lt1"/>
                  </a:solidFill>
                  <a:latin typeface="Comfortaa"/>
                  <a:ea typeface="Comfortaa"/>
                  <a:cs typeface="Comfortaa"/>
                  <a:sym typeface="Comfortaa"/>
                </a:rPr>
                <a:t>RIPPLE</a:t>
              </a:r>
              <a:endParaRPr sz="8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endParaRPr>
            </a:p>
          </p:txBody>
        </p:sp>
        <p:sp>
          <p:nvSpPr>
            <p:cNvPr id="291" name="Google Shape;291;p20"/>
            <p:cNvSpPr txBox="1"/>
            <p:nvPr/>
          </p:nvSpPr>
          <p:spPr>
            <a:xfrm>
              <a:off x="989875" y="3111250"/>
              <a:ext cx="8622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chemeClr val="lt1"/>
                  </a:solidFill>
                  <a:latin typeface="Comfortaa"/>
                  <a:ea typeface="Comfortaa"/>
                  <a:cs typeface="Comfortaa"/>
                  <a:sym typeface="Comfortaa"/>
                </a:rPr>
                <a:t>CARDANO</a:t>
              </a:r>
              <a:endParaRPr sz="9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endParaRPr>
            </a:p>
          </p:txBody>
        </p:sp>
        <p:sp>
          <p:nvSpPr>
            <p:cNvPr id="292" name="Google Shape;292;p20"/>
            <p:cNvSpPr txBox="1"/>
            <p:nvPr/>
          </p:nvSpPr>
          <p:spPr>
            <a:xfrm>
              <a:off x="989875" y="3538900"/>
              <a:ext cx="8622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chemeClr val="lt1"/>
                  </a:solidFill>
                  <a:latin typeface="Comfortaa"/>
                  <a:ea typeface="Comfortaa"/>
                  <a:cs typeface="Comfortaa"/>
                  <a:sym typeface="Comfortaa"/>
                </a:rPr>
                <a:t>FILECOIN</a:t>
              </a:r>
              <a:endParaRPr sz="9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endParaRPr>
            </a:p>
          </p:txBody>
        </p:sp>
        <p:sp>
          <p:nvSpPr>
            <p:cNvPr id="293" name="Google Shape;293;p20"/>
            <p:cNvSpPr txBox="1"/>
            <p:nvPr/>
          </p:nvSpPr>
          <p:spPr>
            <a:xfrm>
              <a:off x="989850" y="4013200"/>
              <a:ext cx="8622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chemeClr val="lt1"/>
                  </a:solidFill>
                  <a:latin typeface="Comfortaa"/>
                  <a:ea typeface="Comfortaa"/>
                  <a:cs typeface="Comfortaa"/>
                  <a:sym typeface="Comfortaa"/>
                </a:rPr>
                <a:t>POLKADOT</a:t>
              </a:r>
              <a:endParaRPr sz="9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endParaRPr>
            </a:p>
          </p:txBody>
        </p:sp>
        <p:sp>
          <p:nvSpPr>
            <p:cNvPr id="294" name="Google Shape;294;p20"/>
            <p:cNvSpPr txBox="1"/>
            <p:nvPr/>
          </p:nvSpPr>
          <p:spPr>
            <a:xfrm>
              <a:off x="989875" y="4473350"/>
              <a:ext cx="8622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chemeClr val="lt1"/>
                  </a:solidFill>
                  <a:latin typeface="Comfortaa"/>
                  <a:ea typeface="Comfortaa"/>
                  <a:cs typeface="Comfortaa"/>
                  <a:sym typeface="Comfortaa"/>
                </a:rPr>
                <a:t>LITECOIN</a:t>
              </a:r>
              <a:endParaRPr sz="9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endParaRPr>
            </a:p>
          </p:txBody>
        </p:sp>
        <p:sp>
          <p:nvSpPr>
            <p:cNvPr id="295" name="Google Shape;295;p20"/>
            <p:cNvSpPr txBox="1"/>
            <p:nvPr/>
          </p:nvSpPr>
          <p:spPr>
            <a:xfrm>
              <a:off x="989875" y="4948950"/>
              <a:ext cx="8622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chemeClr val="lt1"/>
                  </a:solidFill>
                  <a:latin typeface="Comfortaa"/>
                  <a:ea typeface="Comfortaa"/>
                  <a:cs typeface="Comfortaa"/>
                  <a:sym typeface="Comfortaa"/>
                </a:rPr>
                <a:t>CHAINLINK</a:t>
              </a:r>
              <a:endParaRPr sz="9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Google Shape;300;p21"/>
          <p:cNvPicPr preferRelativeResize="0"/>
          <p:nvPr/>
        </p:nvPicPr>
        <p:blipFill rotWithShape="1">
          <a:blip r:embed="rId3">
            <a:alphaModFix/>
          </a:blip>
          <a:srcRect b="0" l="0" r="28977" t="0"/>
          <a:stretch/>
        </p:blipFill>
        <p:spPr>
          <a:xfrm>
            <a:off x="0" y="0"/>
            <a:ext cx="9143998" cy="571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21"/>
          <p:cNvPicPr preferRelativeResize="0"/>
          <p:nvPr/>
        </p:nvPicPr>
        <p:blipFill rotWithShape="1">
          <a:blip r:embed="rId4">
            <a:alphaModFix/>
          </a:blip>
          <a:srcRect b="11464" l="7900" r="1601" t="6238"/>
          <a:stretch/>
        </p:blipFill>
        <p:spPr>
          <a:xfrm rot="3">
            <a:off x="2592077" y="80602"/>
            <a:ext cx="3959851" cy="277689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2" name="Google Shape;302;p21"/>
          <p:cNvGrpSpPr/>
          <p:nvPr/>
        </p:nvGrpSpPr>
        <p:grpSpPr>
          <a:xfrm>
            <a:off x="229838" y="1722950"/>
            <a:ext cx="5965525" cy="2269100"/>
            <a:chOff x="1589238" y="1722950"/>
            <a:chExt cx="5965525" cy="2269100"/>
          </a:xfrm>
        </p:grpSpPr>
        <p:sp>
          <p:nvSpPr>
            <p:cNvPr id="303" name="Google Shape;303;p21"/>
            <p:cNvSpPr/>
            <p:nvPr/>
          </p:nvSpPr>
          <p:spPr>
            <a:xfrm>
              <a:off x="1589263" y="1722950"/>
              <a:ext cx="1154700" cy="461700"/>
            </a:xfrm>
            <a:prstGeom prst="rect">
              <a:avLst/>
            </a:prstGeom>
            <a:solidFill>
              <a:srgbClr val="0A0E57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21"/>
            <p:cNvSpPr txBox="1"/>
            <p:nvPr/>
          </p:nvSpPr>
          <p:spPr>
            <a:xfrm>
              <a:off x="1589238" y="1776808"/>
              <a:ext cx="11547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lt1"/>
                  </a:solidFill>
                  <a:latin typeface="Comfortaa"/>
                  <a:ea typeface="Comfortaa"/>
                  <a:cs typeface="Comfortaa"/>
                  <a:sym typeface="Comfortaa"/>
                </a:rPr>
                <a:t>STAKE </a:t>
              </a:r>
              <a:r>
                <a:rPr lang="en" sz="1000">
                  <a:solidFill>
                    <a:schemeClr val="lt1"/>
                  </a:solidFill>
                  <a:latin typeface="Comfortaa"/>
                  <a:ea typeface="Comfortaa"/>
                  <a:cs typeface="Comfortaa"/>
                  <a:sym typeface="Comfortaa"/>
                </a:rPr>
                <a:t>ORDER</a:t>
              </a:r>
              <a:endParaRPr sz="1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endParaRPr>
            </a:p>
          </p:txBody>
        </p:sp>
        <p:sp>
          <p:nvSpPr>
            <p:cNvPr id="305" name="Google Shape;305;p21"/>
            <p:cNvSpPr/>
            <p:nvPr/>
          </p:nvSpPr>
          <p:spPr>
            <a:xfrm>
              <a:off x="1589263" y="2410051"/>
              <a:ext cx="1154700" cy="461700"/>
            </a:xfrm>
            <a:prstGeom prst="rect">
              <a:avLst/>
            </a:prstGeom>
            <a:solidFill>
              <a:srgbClr val="0A0E57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21"/>
            <p:cNvSpPr txBox="1"/>
            <p:nvPr/>
          </p:nvSpPr>
          <p:spPr>
            <a:xfrm>
              <a:off x="1589263" y="2471550"/>
              <a:ext cx="11547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lt1"/>
                  </a:solidFill>
                  <a:latin typeface="Comfortaa"/>
                  <a:ea typeface="Comfortaa"/>
                  <a:cs typeface="Comfortaa"/>
                  <a:sym typeface="Comfortaa"/>
                </a:rPr>
                <a:t>STAKE </a:t>
              </a:r>
              <a:r>
                <a:rPr lang="en" sz="1000">
                  <a:solidFill>
                    <a:schemeClr val="lt1"/>
                  </a:solidFill>
                  <a:latin typeface="Comfortaa"/>
                  <a:ea typeface="Comfortaa"/>
                  <a:cs typeface="Comfortaa"/>
                  <a:sym typeface="Comfortaa"/>
                </a:rPr>
                <a:t>COIN</a:t>
              </a:r>
              <a:endParaRPr sz="1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endParaRPr>
            </a:p>
          </p:txBody>
        </p:sp>
        <p:sp>
          <p:nvSpPr>
            <p:cNvPr id="307" name="Google Shape;307;p21"/>
            <p:cNvSpPr/>
            <p:nvPr/>
          </p:nvSpPr>
          <p:spPr>
            <a:xfrm>
              <a:off x="5104788" y="3271612"/>
              <a:ext cx="1154700" cy="455400"/>
            </a:xfrm>
            <a:prstGeom prst="rect">
              <a:avLst/>
            </a:prstGeom>
            <a:solidFill>
              <a:srgbClr val="0A0E57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21"/>
            <p:cNvSpPr txBox="1"/>
            <p:nvPr/>
          </p:nvSpPr>
          <p:spPr>
            <a:xfrm>
              <a:off x="5104788" y="3258037"/>
              <a:ext cx="11547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lt1"/>
                  </a:solidFill>
                  <a:latin typeface="Comfortaa"/>
                  <a:ea typeface="Comfortaa"/>
                  <a:cs typeface="Comfortaa"/>
                  <a:sym typeface="Comfortaa"/>
                </a:rPr>
                <a:t>QUANTITY STAKED</a:t>
              </a:r>
              <a:endParaRPr sz="1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endParaRPr>
            </a:p>
          </p:txBody>
        </p:sp>
        <p:sp>
          <p:nvSpPr>
            <p:cNvPr id="309" name="Google Shape;309;p21"/>
            <p:cNvSpPr/>
            <p:nvPr/>
          </p:nvSpPr>
          <p:spPr>
            <a:xfrm>
              <a:off x="2309288" y="3097150"/>
              <a:ext cx="862200" cy="354000"/>
            </a:xfrm>
            <a:prstGeom prst="ellipse">
              <a:avLst/>
            </a:prstGeom>
            <a:solidFill>
              <a:srgbClr val="22658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21"/>
            <p:cNvSpPr/>
            <p:nvPr/>
          </p:nvSpPr>
          <p:spPr>
            <a:xfrm>
              <a:off x="2309288" y="3565025"/>
              <a:ext cx="862200" cy="354000"/>
            </a:xfrm>
            <a:prstGeom prst="ellipse">
              <a:avLst/>
            </a:prstGeom>
            <a:solidFill>
              <a:srgbClr val="22658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11" name="Google Shape;311;p21"/>
            <p:cNvCxnSpPr>
              <a:stCxn id="305" idx="2"/>
              <a:endCxn id="312" idx="0"/>
            </p:cNvCxnSpPr>
            <p:nvPr/>
          </p:nvCxnSpPr>
          <p:spPr>
            <a:xfrm>
              <a:off x="2166613" y="2871751"/>
              <a:ext cx="0" cy="8304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13" name="Google Shape;313;p21"/>
            <p:cNvCxnSpPr/>
            <p:nvPr/>
          </p:nvCxnSpPr>
          <p:spPr>
            <a:xfrm rot="10800000">
              <a:off x="2169788" y="3271325"/>
              <a:ext cx="1395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14" name="Google Shape;314;p21"/>
            <p:cNvSpPr/>
            <p:nvPr/>
          </p:nvSpPr>
          <p:spPr>
            <a:xfrm>
              <a:off x="2126688" y="3234250"/>
              <a:ext cx="79800" cy="798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15" name="Google Shape;315;p21"/>
            <p:cNvCxnSpPr/>
            <p:nvPr/>
          </p:nvCxnSpPr>
          <p:spPr>
            <a:xfrm rot="10800000">
              <a:off x="2169788" y="3739200"/>
              <a:ext cx="1395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12" name="Google Shape;312;p21"/>
            <p:cNvSpPr/>
            <p:nvPr/>
          </p:nvSpPr>
          <p:spPr>
            <a:xfrm>
              <a:off x="2126688" y="3702125"/>
              <a:ext cx="79800" cy="798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16" name="Google Shape;316;p21"/>
            <p:cNvCxnSpPr/>
            <p:nvPr/>
          </p:nvCxnSpPr>
          <p:spPr>
            <a:xfrm>
              <a:off x="3311638" y="3042100"/>
              <a:ext cx="0" cy="9102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17" name="Google Shape;317;p21"/>
            <p:cNvCxnSpPr/>
            <p:nvPr/>
          </p:nvCxnSpPr>
          <p:spPr>
            <a:xfrm>
              <a:off x="3071438" y="3048188"/>
              <a:ext cx="2466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18" name="Google Shape;318;p21"/>
            <p:cNvCxnSpPr/>
            <p:nvPr/>
          </p:nvCxnSpPr>
          <p:spPr>
            <a:xfrm>
              <a:off x="3065038" y="3952297"/>
              <a:ext cx="2466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19" name="Google Shape;319;p21"/>
            <p:cNvCxnSpPr/>
            <p:nvPr/>
          </p:nvCxnSpPr>
          <p:spPr>
            <a:xfrm>
              <a:off x="3311638" y="3522488"/>
              <a:ext cx="1344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20" name="Google Shape;320;p21"/>
            <p:cNvSpPr/>
            <p:nvPr/>
          </p:nvSpPr>
          <p:spPr>
            <a:xfrm>
              <a:off x="6400063" y="3294812"/>
              <a:ext cx="1154700" cy="455400"/>
            </a:xfrm>
            <a:prstGeom prst="rect">
              <a:avLst/>
            </a:prstGeom>
            <a:solidFill>
              <a:srgbClr val="0A0E57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21"/>
            <p:cNvSpPr txBox="1"/>
            <p:nvPr/>
          </p:nvSpPr>
          <p:spPr>
            <a:xfrm>
              <a:off x="6400063" y="3299512"/>
              <a:ext cx="11547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chemeClr val="lt1"/>
                  </a:solidFill>
                  <a:latin typeface="Comfortaa"/>
                  <a:ea typeface="Comfortaa"/>
                  <a:cs typeface="Comfortaa"/>
                  <a:sym typeface="Comfortaa"/>
                </a:rPr>
                <a:t>STAKE</a:t>
              </a:r>
              <a:r>
                <a:rPr lang="en" sz="900">
                  <a:solidFill>
                    <a:schemeClr val="lt1"/>
                  </a:solidFill>
                  <a:latin typeface="Comfortaa"/>
                  <a:ea typeface="Comfortaa"/>
                  <a:cs typeface="Comfortaa"/>
                  <a:sym typeface="Comfortaa"/>
                </a:rPr>
                <a:t> CONFIRMATION </a:t>
              </a:r>
              <a:endParaRPr sz="9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endParaRPr>
            </a:p>
          </p:txBody>
        </p:sp>
        <p:cxnSp>
          <p:nvCxnSpPr>
            <p:cNvPr id="322" name="Google Shape;322;p21"/>
            <p:cNvCxnSpPr/>
            <p:nvPr/>
          </p:nvCxnSpPr>
          <p:spPr>
            <a:xfrm flipH="1" rot="10800000">
              <a:off x="4845588" y="3499463"/>
              <a:ext cx="157800" cy="18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23" name="Google Shape;323;p21"/>
            <p:cNvCxnSpPr/>
            <p:nvPr/>
          </p:nvCxnSpPr>
          <p:spPr>
            <a:xfrm>
              <a:off x="6258425" y="3500938"/>
              <a:ext cx="1344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24" name="Google Shape;324;p21"/>
            <p:cNvCxnSpPr>
              <a:endCxn id="305" idx="0"/>
            </p:cNvCxnSpPr>
            <p:nvPr/>
          </p:nvCxnSpPr>
          <p:spPr>
            <a:xfrm>
              <a:off x="2166613" y="2185651"/>
              <a:ext cx="0" cy="2244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25" name="Google Shape;325;p21"/>
            <p:cNvSpPr txBox="1"/>
            <p:nvPr/>
          </p:nvSpPr>
          <p:spPr>
            <a:xfrm>
              <a:off x="2309288" y="3100675"/>
              <a:ext cx="8622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chemeClr val="lt1"/>
                  </a:solidFill>
                  <a:latin typeface="Comfortaa"/>
                  <a:ea typeface="Comfortaa"/>
                  <a:cs typeface="Comfortaa"/>
                  <a:sym typeface="Comfortaa"/>
                </a:rPr>
                <a:t>ETH</a:t>
              </a:r>
              <a:endParaRPr sz="9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endParaRPr>
            </a:p>
          </p:txBody>
        </p:sp>
        <p:sp>
          <p:nvSpPr>
            <p:cNvPr id="326" name="Google Shape;326;p21"/>
            <p:cNvSpPr txBox="1"/>
            <p:nvPr/>
          </p:nvSpPr>
          <p:spPr>
            <a:xfrm>
              <a:off x="2278538" y="3580475"/>
              <a:ext cx="9237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chemeClr val="lt1"/>
                  </a:solidFill>
                  <a:latin typeface="Comfortaa"/>
                  <a:ea typeface="Comfortaa"/>
                  <a:cs typeface="Comfortaa"/>
                  <a:sym typeface="Comfortaa"/>
                </a:rPr>
                <a:t>DOT</a:t>
              </a:r>
              <a:endParaRPr sz="9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endParaRPr>
            </a:p>
          </p:txBody>
        </p:sp>
        <p:sp>
          <p:nvSpPr>
            <p:cNvPr id="327" name="Google Shape;327;p21"/>
            <p:cNvSpPr/>
            <p:nvPr/>
          </p:nvSpPr>
          <p:spPr>
            <a:xfrm>
              <a:off x="3451913" y="3052950"/>
              <a:ext cx="1387800" cy="881700"/>
            </a:xfrm>
            <a:prstGeom prst="roundRect">
              <a:avLst>
                <a:gd fmla="val 16667" name="adj"/>
              </a:avLst>
            </a:prstGeom>
            <a:solidFill>
              <a:srgbClr val="75468A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28" name="Google Shape;328;p21"/>
            <p:cNvCxnSpPr/>
            <p:nvPr/>
          </p:nvCxnSpPr>
          <p:spPr>
            <a:xfrm>
              <a:off x="4996363" y="3046175"/>
              <a:ext cx="0" cy="9102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29" name="Google Shape;329;p21"/>
            <p:cNvCxnSpPr/>
            <p:nvPr/>
          </p:nvCxnSpPr>
          <p:spPr>
            <a:xfrm>
              <a:off x="4992388" y="3052263"/>
              <a:ext cx="2466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30" name="Google Shape;330;p21"/>
            <p:cNvCxnSpPr/>
            <p:nvPr/>
          </p:nvCxnSpPr>
          <p:spPr>
            <a:xfrm>
              <a:off x="4985988" y="3956372"/>
              <a:ext cx="2466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31" name="Google Shape;331;p21"/>
            <p:cNvSpPr txBox="1"/>
            <p:nvPr/>
          </p:nvSpPr>
          <p:spPr>
            <a:xfrm>
              <a:off x="3538573" y="3068650"/>
              <a:ext cx="1387800" cy="923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chemeClr val="lt1"/>
                  </a:solidFill>
                  <a:latin typeface="Comfortaa"/>
                  <a:ea typeface="Comfortaa"/>
                  <a:cs typeface="Comfortaa"/>
                  <a:sym typeface="Comfortaa"/>
                </a:rPr>
                <a:t>NOTE: Proceed through buy order flow chart if client has no ownership of</a:t>
              </a:r>
              <a:endParaRPr sz="8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800">
                  <a:solidFill>
                    <a:schemeClr val="lt1"/>
                  </a:solidFill>
                  <a:latin typeface="Comfortaa"/>
                  <a:ea typeface="Comfortaa"/>
                  <a:cs typeface="Comfortaa"/>
                  <a:sym typeface="Comfortaa"/>
                </a:rPr>
                <a:t>stakable options.</a:t>
              </a:r>
              <a:endParaRPr sz="8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